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1"/>
  </p:notesMasterIdLst>
  <p:handoutMasterIdLst>
    <p:handoutMasterId r:id="rId22"/>
  </p:handoutMasterIdLst>
  <p:sldIdLst>
    <p:sldId id="256" r:id="rId2"/>
    <p:sldId id="408" r:id="rId3"/>
    <p:sldId id="347"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371" r:id="rId18"/>
    <p:sldId id="407" r:id="rId19"/>
    <p:sldId id="332" r:id="rId20"/>
  </p:sldIdLst>
  <p:sldSz cx="9144000" cy="6858000" type="screen4x3"/>
  <p:notesSz cx="7099300" cy="10234613"/>
  <p:defaultTextStyle>
    <a:defPPr>
      <a:defRPr lang="en-US"/>
    </a:defPPr>
    <a:lvl1pPr algn="l" rtl="0" eaLnBrk="0" fontAlgn="base" hangingPunct="0">
      <a:spcBef>
        <a:spcPct val="0"/>
      </a:spcBef>
      <a:spcAft>
        <a:spcPct val="0"/>
      </a:spcAft>
      <a:defRPr sz="2800" u="sng"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u="sng"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u="sng"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u="sng"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u="sng" kern="1200">
        <a:solidFill>
          <a:schemeClr val="tx1"/>
        </a:solidFill>
        <a:latin typeface="Times New Roman" pitchFamily="18" charset="0"/>
        <a:ea typeface="+mn-ea"/>
        <a:cs typeface="+mn-cs"/>
      </a:defRPr>
    </a:lvl5pPr>
    <a:lvl6pPr marL="2286000" algn="l" defTabSz="914400" rtl="0" eaLnBrk="1" latinLnBrk="0" hangingPunct="1">
      <a:defRPr sz="2800" u="sng" kern="1200">
        <a:solidFill>
          <a:schemeClr val="tx1"/>
        </a:solidFill>
        <a:latin typeface="Times New Roman" pitchFamily="18" charset="0"/>
        <a:ea typeface="+mn-ea"/>
        <a:cs typeface="+mn-cs"/>
      </a:defRPr>
    </a:lvl6pPr>
    <a:lvl7pPr marL="2743200" algn="l" defTabSz="914400" rtl="0" eaLnBrk="1" latinLnBrk="0" hangingPunct="1">
      <a:defRPr sz="2800" u="sng" kern="1200">
        <a:solidFill>
          <a:schemeClr val="tx1"/>
        </a:solidFill>
        <a:latin typeface="Times New Roman" pitchFamily="18" charset="0"/>
        <a:ea typeface="+mn-ea"/>
        <a:cs typeface="+mn-cs"/>
      </a:defRPr>
    </a:lvl7pPr>
    <a:lvl8pPr marL="3200400" algn="l" defTabSz="914400" rtl="0" eaLnBrk="1" latinLnBrk="0" hangingPunct="1">
      <a:defRPr sz="2800" u="sng" kern="1200">
        <a:solidFill>
          <a:schemeClr val="tx1"/>
        </a:solidFill>
        <a:latin typeface="Times New Roman" pitchFamily="18" charset="0"/>
        <a:ea typeface="+mn-ea"/>
        <a:cs typeface="+mn-cs"/>
      </a:defRPr>
    </a:lvl8pPr>
    <a:lvl9pPr marL="3657600" algn="l" defTabSz="914400" rtl="0" eaLnBrk="1" latinLnBrk="0" hangingPunct="1">
      <a:defRPr sz="2800" u="sng"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FFFF"/>
    <a:srgbClr val="0033CC"/>
    <a:srgbClr val="00CC99"/>
    <a:srgbClr val="CC0000"/>
    <a:srgbClr val="FF9900"/>
    <a:srgbClr val="000099"/>
    <a:srgbClr val="660066"/>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76283" autoAdjust="0"/>
  </p:normalViewPr>
  <p:slideViewPr>
    <p:cSldViewPr>
      <p:cViewPr>
        <p:scale>
          <a:sx n="40" d="100"/>
          <a:sy n="40" d="100"/>
        </p:scale>
        <p:origin x="-1661" y="5"/>
      </p:cViewPr>
      <p:guideLst>
        <p:guide orient="horz" pos="2160"/>
        <p:guide pos="2880"/>
      </p:guideLst>
    </p:cSldViewPr>
  </p:slideViewPr>
  <p:outlineViewPr>
    <p:cViewPr>
      <p:scale>
        <a:sx n="33" d="100"/>
        <a:sy n="33" d="100"/>
      </p:scale>
      <p:origin x="0" y="2550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902" y="259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lvl1pPr defTabSz="990377">
              <a:defRPr sz="1300" u="none"/>
            </a:lvl1pPr>
          </a:lstStyle>
          <a:p>
            <a:pPr>
              <a:defRPr/>
            </a:pPr>
            <a:endParaRPr lang="en-GB"/>
          </a:p>
        </p:txBody>
      </p:sp>
      <p:sp>
        <p:nvSpPr>
          <p:cNvPr id="17920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lvl1pPr algn="r" defTabSz="990377">
              <a:defRPr sz="1300" u="none"/>
            </a:lvl1pPr>
          </a:lstStyle>
          <a:p>
            <a:pPr>
              <a:defRPr/>
            </a:pPr>
            <a:endParaRPr lang="en-GB"/>
          </a:p>
        </p:txBody>
      </p:sp>
      <p:sp>
        <p:nvSpPr>
          <p:cNvPr id="17920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26" tIns="49513" rIns="99026" bIns="49513" numCol="1" anchor="b" anchorCtr="0" compatLnSpc="1">
            <a:prstTxWarp prst="textNoShape">
              <a:avLst/>
            </a:prstTxWarp>
          </a:bodyPr>
          <a:lstStyle>
            <a:lvl1pPr defTabSz="990377">
              <a:defRPr sz="1300" u="none"/>
            </a:lvl1pPr>
          </a:lstStyle>
          <a:p>
            <a:pPr>
              <a:defRPr/>
            </a:pPr>
            <a:endParaRPr lang="en-GB"/>
          </a:p>
        </p:txBody>
      </p:sp>
      <p:sp>
        <p:nvSpPr>
          <p:cNvPr id="179206" name="Rectangle 6"/>
          <p:cNvSpPr>
            <a:spLocks noChangeArrowheads="1"/>
          </p:cNvSpPr>
          <p:nvPr/>
        </p:nvSpPr>
        <p:spPr bwMode="auto">
          <a:xfrm>
            <a:off x="4022725" y="9723438"/>
            <a:ext cx="3076575" cy="511175"/>
          </a:xfrm>
          <a:prstGeom prst="rect">
            <a:avLst/>
          </a:prstGeom>
          <a:noFill/>
          <a:ln w="9525">
            <a:noFill/>
            <a:miter lim="800000"/>
            <a:headEnd/>
            <a:tailEnd/>
          </a:ln>
          <a:effectLst/>
        </p:spPr>
        <p:txBody>
          <a:bodyPr lIns="99026" tIns="49513" rIns="99026" bIns="49513" anchor="b"/>
          <a:lstStyle/>
          <a:p>
            <a:pPr algn="r" defTabSz="990377">
              <a:defRPr/>
            </a:pPr>
            <a:r>
              <a:rPr lang="sl-SI" sz="1600" b="1" u="none" dirty="0">
                <a:solidFill>
                  <a:srgbClr val="000099"/>
                </a:solidFill>
                <a:latin typeface="Tw Cen MT" pitchFamily="34" charset="-18"/>
              </a:rPr>
              <a:t>U2-E1-</a:t>
            </a:r>
            <a:fld id="{59BE6F2F-A80E-4CF2-A216-CA59D1C87EC6}" type="slidenum">
              <a:rPr lang="sl-SI" sz="1600" b="1" u="none">
                <a:solidFill>
                  <a:srgbClr val="000099"/>
                </a:solidFill>
                <a:latin typeface="Tw Cen MT" pitchFamily="34" charset="-18"/>
              </a:rPr>
              <a:pPr algn="r" defTabSz="990377">
                <a:defRPr/>
              </a:pPr>
              <a:t>‹N›</a:t>
            </a:fld>
            <a:endParaRPr lang="sl-SI" sz="1600" b="1" u="none" noProof="1">
              <a:solidFill>
                <a:srgbClr val="000099"/>
              </a:solidFill>
              <a:latin typeface="Tw Cen MT" pitchFamily="34" charset="-18"/>
            </a:endParaRPr>
          </a:p>
        </p:txBody>
      </p:sp>
    </p:spTree>
    <p:extLst>
      <p:ext uri="{BB962C8B-B14F-4D97-AF65-F5344CB8AC3E}">
        <p14:creationId xmlns:p14="http://schemas.microsoft.com/office/powerpoint/2010/main" xmlns="" val="238100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596900" y="4860925"/>
            <a:ext cx="5976938" cy="4605338"/>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p>
            <a:pPr lvl="0"/>
            <a:r>
              <a:rPr lang="en-US" noProof="0" dirty="0" err="1" smtClean="0"/>
              <a:t>Klicken</a:t>
            </a:r>
            <a:r>
              <a:rPr lang="en-US" noProof="0" dirty="0" smtClean="0"/>
              <a:t> </a:t>
            </a:r>
            <a:r>
              <a:rPr lang="en-US" noProof="0" dirty="0" err="1" smtClean="0"/>
              <a:t>Sie</a:t>
            </a:r>
            <a:r>
              <a:rPr lang="en-US" noProof="0" dirty="0" smtClean="0"/>
              <a:t>, um die </a:t>
            </a:r>
            <a:r>
              <a:rPr lang="en-US" noProof="0" dirty="0" err="1" smtClean="0"/>
              <a:t>Formate</a:t>
            </a:r>
            <a:r>
              <a:rPr lang="en-US" noProof="0" dirty="0" smtClean="0"/>
              <a:t> des </a:t>
            </a:r>
            <a:r>
              <a:rPr lang="en-US" noProof="0" dirty="0" err="1" smtClean="0"/>
              <a:t>Vorlagentextes</a:t>
            </a:r>
            <a:r>
              <a:rPr lang="en-US" noProof="0" dirty="0" smtClean="0"/>
              <a:t> </a:t>
            </a:r>
            <a:r>
              <a:rPr lang="en-US" noProof="0" dirty="0" err="1" smtClean="0"/>
              <a:t>zu</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smtClean="0"/>
          </a:p>
        </p:txBody>
      </p:sp>
      <p:sp>
        <p:nvSpPr>
          <p:cNvPr id="23559" name="Rectangle 7"/>
          <p:cNvSpPr>
            <a:spLocks noGrp="1" noChangeArrowheads="1"/>
          </p:cNvSpPr>
          <p:nvPr>
            <p:ph type="sldNum" sz="quarter" idx="5"/>
          </p:nvPr>
        </p:nvSpPr>
        <p:spPr bwMode="auto">
          <a:xfrm>
            <a:off x="2901578" y="9723438"/>
            <a:ext cx="1296144" cy="511175"/>
          </a:xfrm>
          <a:prstGeom prst="rect">
            <a:avLst/>
          </a:prstGeom>
          <a:noFill/>
          <a:ln w="9525">
            <a:noFill/>
            <a:miter lim="800000"/>
            <a:headEnd/>
            <a:tailEnd/>
          </a:ln>
          <a:effectLst/>
        </p:spPr>
        <p:txBody>
          <a:bodyPr vert="horz" wrap="square" lIns="99026" tIns="49513" rIns="99026" bIns="49513" numCol="1" anchor="b" anchorCtr="0" compatLnSpc="1">
            <a:prstTxWarp prst="textNoShape">
              <a:avLst/>
            </a:prstTxWarp>
          </a:bodyPr>
          <a:lstStyle>
            <a:lvl1pPr algn="ctr" defTabSz="990377">
              <a:defRPr sz="1600" b="1" u="none">
                <a:solidFill>
                  <a:srgbClr val="000099"/>
                </a:solidFill>
                <a:latin typeface="Tw Cen MT" pitchFamily="34" charset="-18"/>
              </a:defRPr>
            </a:lvl1pPr>
          </a:lstStyle>
          <a:p>
            <a:pPr>
              <a:defRPr/>
            </a:pPr>
            <a:r>
              <a:rPr lang="sl-SI" smtClean="0"/>
              <a:t>U</a:t>
            </a:r>
            <a:r>
              <a:rPr lang="fr-FR" smtClean="0"/>
              <a:t>1</a:t>
            </a:r>
            <a:r>
              <a:rPr lang="sl-SI" smtClean="0"/>
              <a:t>-E1-</a:t>
            </a:r>
            <a:fld id="{1D5E00BE-1AD6-4148-B919-B0D24337B272}" type="slidenum">
              <a:rPr lang="sl-SI" smtClean="0"/>
              <a:pPr>
                <a:defRPr/>
              </a:pPr>
              <a:t>‹N›</a:t>
            </a:fld>
            <a:endParaRPr lang="sl-SI" noProof="1"/>
          </a:p>
        </p:txBody>
      </p:sp>
    </p:spTree>
    <p:extLst>
      <p:ext uri="{BB962C8B-B14F-4D97-AF65-F5344CB8AC3E}">
        <p14:creationId xmlns:p14="http://schemas.microsoft.com/office/powerpoint/2010/main" xmlns="" val="17869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w Cen MT" pitchFamily="34" charset="-18"/>
        <a:ea typeface="+mn-ea"/>
        <a:cs typeface="+mn-cs"/>
      </a:defRPr>
    </a:lvl1pPr>
    <a:lvl2pPr marL="457200" algn="l" rtl="0" eaLnBrk="0" fontAlgn="base" hangingPunct="0">
      <a:spcBef>
        <a:spcPct val="30000"/>
      </a:spcBef>
      <a:spcAft>
        <a:spcPct val="0"/>
      </a:spcAft>
      <a:defRPr sz="1200" kern="1200">
        <a:solidFill>
          <a:schemeClr val="tx1"/>
        </a:solidFill>
        <a:latin typeface="Tw Cen MT" pitchFamily="34" charset="-18"/>
        <a:ea typeface="+mn-ea"/>
        <a:cs typeface="+mn-cs"/>
      </a:defRPr>
    </a:lvl2pPr>
    <a:lvl3pPr marL="914400" algn="l" rtl="0" eaLnBrk="0" fontAlgn="base" hangingPunct="0">
      <a:spcBef>
        <a:spcPct val="30000"/>
      </a:spcBef>
      <a:spcAft>
        <a:spcPct val="0"/>
      </a:spcAft>
      <a:defRPr sz="1200" kern="1200">
        <a:solidFill>
          <a:schemeClr val="tx1"/>
        </a:solidFill>
        <a:latin typeface="Tw Cen MT" pitchFamily="34" charset="-18"/>
        <a:ea typeface="+mn-ea"/>
        <a:cs typeface="+mn-cs"/>
      </a:defRPr>
    </a:lvl3pPr>
    <a:lvl4pPr marL="1371600" algn="l" rtl="0" eaLnBrk="0" fontAlgn="base" hangingPunct="0">
      <a:spcBef>
        <a:spcPct val="30000"/>
      </a:spcBef>
      <a:spcAft>
        <a:spcPct val="0"/>
      </a:spcAft>
      <a:defRPr sz="1200" kern="1200">
        <a:solidFill>
          <a:schemeClr val="tx1"/>
        </a:solidFill>
        <a:latin typeface="Tw Cen MT" pitchFamily="34" charset="-18"/>
        <a:ea typeface="+mn-ea"/>
        <a:cs typeface="+mn-cs"/>
      </a:defRPr>
    </a:lvl4pPr>
    <a:lvl5pPr marL="1828800" algn="l" rtl="0" eaLnBrk="0" fontAlgn="base" hangingPunct="0">
      <a:spcBef>
        <a:spcPct val="30000"/>
      </a:spcBef>
      <a:spcAft>
        <a:spcPct val="0"/>
      </a:spcAft>
      <a:defRPr sz="1200" kern="1200">
        <a:solidFill>
          <a:schemeClr val="tx1"/>
        </a:solidFill>
        <a:latin typeface="Tw Cen MT" pitchFamily="34"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a:t>
            </a:fld>
            <a:endParaRPr lang="it-IT" noProof="1" smtClean="0">
              <a:latin typeface="Tw Cen MT"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lgn="l" rtl="0">
              <a:lnSpc>
                <a:spcPct val="80000"/>
              </a:lnSpc>
            </a:pPr>
            <a:r>
              <a:rPr lang="it-IT" b="0" i="0" u="none">
                <a:latin typeface="Arial" panose="020B0604020202020204" pitchFamily="34" charset="0"/>
                <a:cs typeface="Arial" panose="020B0604020202020204" pitchFamily="34" charset="0"/>
              </a:rPr>
              <a:t>Questo materiale formativo è stato certificato secondo le norme </a:t>
            </a:r>
            <a:r>
              <a:rPr lang="it-IT" b="1" i="0" u="none">
                <a:latin typeface="Arial" panose="020B0604020202020204" pitchFamily="34" charset="0"/>
                <a:cs typeface="Arial" panose="020B0604020202020204" pitchFamily="34" charset="0"/>
              </a:rPr>
              <a:t>ECQA – European Certification and Qualification Association.</a:t>
            </a: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Il materiale formativo è stato sviluppato dal consorzio internazionale </a:t>
            </a:r>
            <a:r>
              <a:rPr lang="it-IT" b="1" i="0" u="none">
                <a:latin typeface="Arial" panose="020B0604020202020204" pitchFamily="34" charset="0"/>
                <a:cs typeface="Arial" panose="020B0604020202020204" pitchFamily="34" charset="0"/>
              </a:rPr>
              <a:t>“From Idea to Enterprise”:</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RPIC-VIP s.r.o.,</a:t>
            </a:r>
            <a:r>
              <a:rPr lang="it-IT" b="0" i="0" u="none">
                <a:latin typeface="Arial" panose="020B0604020202020204" pitchFamily="34" charset="0"/>
                <a:cs typeface="Arial" panose="020B0604020202020204" pitchFamily="34" charset="0"/>
              </a:rPr>
              <a:t> Repubblica Ceca, </a:t>
            </a:r>
            <a:r>
              <a:rPr lang="it-IT" b="0" i="0" u="none">
                <a:latin typeface="Arial" panose="020B0604020202020204" pitchFamily="34" charset="0"/>
                <a:cs typeface="Arial" panose="020B0604020202020204" pitchFamily="34" charset="0"/>
                <a:hlinkClick r:id="rId3"/>
              </a:rPr>
              <a:t>www.rpic-vip.cz</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ISQ,</a:t>
            </a:r>
            <a:r>
              <a:rPr lang="it-IT" b="0" i="0" u="none">
                <a:latin typeface="Arial" panose="020B0604020202020204" pitchFamily="34" charset="0"/>
                <a:cs typeface="Arial" panose="020B0604020202020204" pitchFamily="34" charset="0"/>
              </a:rPr>
              <a:t> Portogallo, </a:t>
            </a:r>
            <a:r>
              <a:rPr lang="it-IT" b="0" i="0" u="none">
                <a:latin typeface="Arial" panose="020B0604020202020204" pitchFamily="34" charset="0"/>
                <a:cs typeface="Arial" panose="020B0604020202020204" pitchFamily="34" charset="0"/>
                <a:hlinkClick r:id="rId4"/>
              </a:rPr>
              <a:t>www.isq.pt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EUROSUCCESS CONSULTING,</a:t>
            </a:r>
            <a:r>
              <a:rPr lang="it-IT" b="0" i="0" u="none">
                <a:latin typeface="Arial" panose="020B0604020202020204" pitchFamily="34" charset="0"/>
                <a:cs typeface="Arial" panose="020B0604020202020204" pitchFamily="34" charset="0"/>
              </a:rPr>
              <a:t> Cipro, </a:t>
            </a:r>
            <a:r>
              <a:rPr lang="it-IT" b="0" i="0" u="none">
                <a:latin typeface="Arial" panose="020B0604020202020204" pitchFamily="34" charset="0"/>
                <a:cs typeface="Arial" panose="020B0604020202020204" pitchFamily="34" charset="0"/>
                <a:hlinkClick r:id="rId5"/>
              </a:rPr>
              <a:t>www.eurosc.eu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CIRSES,</a:t>
            </a:r>
            <a:r>
              <a:rPr lang="it-IT" b="0" i="0" u="none">
                <a:latin typeface="Arial" panose="020B0604020202020204" pitchFamily="34" charset="0"/>
                <a:cs typeface="Arial" panose="020B0604020202020204" pitchFamily="34" charset="0"/>
              </a:rPr>
              <a:t> Italia, </a:t>
            </a:r>
            <a:r>
              <a:rPr lang="it-IT" b="0" i="0" u="none">
                <a:latin typeface="Arial" panose="020B0604020202020204" pitchFamily="34" charset="0"/>
                <a:cs typeface="Arial" panose="020B0604020202020204" pitchFamily="34" charset="0"/>
                <a:hlinkClick r:id="rId6"/>
              </a:rPr>
              <a:t>www.cirses.it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ISCN Ges.m.b.H,</a:t>
            </a:r>
            <a:r>
              <a:rPr lang="it-IT" b="0" i="0" u="none">
                <a:latin typeface="Arial" panose="020B0604020202020204" pitchFamily="34" charset="0"/>
                <a:cs typeface="Arial" panose="020B0604020202020204" pitchFamily="34" charset="0"/>
              </a:rPr>
              <a:t> Austria, </a:t>
            </a:r>
            <a:r>
              <a:rPr lang="it-IT" b="0" i="0" u="none">
                <a:latin typeface="Arial" panose="020B0604020202020204" pitchFamily="34" charset="0"/>
                <a:cs typeface="Arial" panose="020B0604020202020204" pitchFamily="34" charset="0"/>
                <a:hlinkClick r:id="rId7"/>
              </a:rPr>
              <a:t>www.iscn.com</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European Manufacturing and Innovation Research Association AISBL,</a:t>
            </a:r>
            <a:r>
              <a:rPr lang="it-IT" b="0" i="0" u="none">
                <a:latin typeface="Arial" panose="020B0604020202020204" pitchFamily="34" charset="0"/>
                <a:cs typeface="Arial" panose="020B0604020202020204" pitchFamily="34" charset="0"/>
              </a:rPr>
              <a:t> Belgio/Francia, </a:t>
            </a:r>
            <a:r>
              <a:rPr lang="it-IT" b="0" i="0" u="none">
                <a:latin typeface="Arial" panose="020B0604020202020204" pitchFamily="34" charset="0"/>
                <a:cs typeface="Arial" panose="020B0604020202020204" pitchFamily="34" charset="0"/>
                <a:hlinkClick r:id="rId8"/>
              </a:rPr>
              <a:t>www.emiracle.eu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Lo sviluppo di questo materiale formativo è stato in parte finanziato dall’UE con: il Programma Leonardo da Vinci 2012-1-CZ1-LEO05-09679.</a:t>
            </a:r>
          </a:p>
          <a:p>
            <a:pPr algn="l" rtl="0">
              <a:lnSpc>
                <a:spcPct val="80000"/>
              </a:lnSpc>
            </a:pPr>
            <a:r>
              <a:rPr lang="it-IT" b="0" i="0" u="none">
                <a:latin typeface="Arial" panose="020B0604020202020204" pitchFamily="34" charset="0"/>
                <a:cs typeface="Arial" panose="020B0604020202020204" pitchFamily="34" charset="0"/>
              </a:rPr>
              <a:t>Questa pubblicazione riflette il punto di vista esclusivo degli autori e la Commissione non può essere ritenuta responsabile di eventuali utilizzi che potrebbero essere fatti delle informazioni ivi contenute. </a:t>
            </a:r>
          </a:p>
          <a:p>
            <a:pPr algn="l" rtl="0">
              <a:lnSpc>
                <a:spcPct val="80000"/>
              </a:lnSpc>
              <a:buFontTx/>
              <a:buNone/>
            </a:pPr>
            <a:r>
              <a:rPr lang="it-IT" b="0" i="0" u="none">
                <a:solidFill>
                  <a:srgbClr val="FF0000"/>
                </a:solidFill>
                <a:latin typeface="Arial" charset="0"/>
                <a:cs typeface="Arial" charset="0"/>
              </a:rPr>
              <a:t> </a:t>
            </a:r>
            <a:endParaRPr lang="it-IT" dirty="0">
              <a:solidFill>
                <a:srgbClr val="FF0000"/>
              </a:solidFill>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Si veda la definizione su http://en.wikipedia.org/wiki/Emotional_intelligence</a:t>
            </a:r>
          </a:p>
          <a:p>
            <a:endParaRPr lang="it-IT" dirty="0" smtClean="0">
              <a:latin typeface="Tw Cen MT" pitchFamily="34" charset="0"/>
            </a:endParaRPr>
          </a:p>
          <a:p>
            <a:pPr algn="l" rtl="0"/>
            <a:r>
              <a:rPr lang="it-IT" b="0" i="0" u="none">
                <a:latin typeface="Tw Cen MT" pitchFamily="34" charset="0"/>
              </a:rPr>
              <a:t>Si veda anche [9] dove abbiamo analizzato i modelli sociali tipici e le strategie.</a:t>
            </a:r>
            <a:endParaRPr lang="it-IT" dirty="0" smtClean="0">
              <a:latin typeface="Tw Cen MT" pitchFamily="34" charset="0"/>
            </a:endParaRPr>
          </a:p>
          <a:p>
            <a:endParaRPr lang="it-IT" dirty="0" smtClean="0">
              <a:latin typeface="Tw Cen MT" pitchFamily="34" charset="0"/>
            </a:endParaRPr>
          </a:p>
          <a:p>
            <a:endParaRPr lang="it-IT"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10</a:t>
            </a:fld>
            <a:endParaRPr lang="it-IT" noProof="1" smtClean="0">
              <a:latin typeface="Tw Cen MT"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Il ricercatore lavorava alla Magna Powertrain e decise di scrivere una tesi di dottorato alla TU Graz. </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11</a:t>
            </a:fld>
            <a:endParaRPr lang="it-IT" noProof="1" smtClean="0">
              <a:latin typeface="Tw Cen MT"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Il lavoro in un team aperto gli ha aperto gli occhi per pubblicare il suo lavoro, ottenere contributi dall’industria e inglobare i risultati nella sua tesi. Gli ha anche offerto uno spazio per testare le idee.</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12</a:t>
            </a:fld>
            <a:endParaRPr lang="it-IT" noProof="1" smtClean="0">
              <a:latin typeface="Tw Cen MT"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Soprattutto le discussioni università-industria hanno creato molte nuove idee. Gli input dell’industria relativi alle esperienze pratiche (problemi da risolvere, cose che funzionano già) e gli input dal ricercatore hanno dato vita a nuove idee da discutere nell’industria. Questo dinamismo è stato ripetuto in 6 workshop all’anno per circa 2 anni (continuano ancora 4 anni dopo!).</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13</a:t>
            </a:fld>
            <a:endParaRPr lang="it-IT" noProof="1" smtClean="0">
              <a:latin typeface="Tw Cen MT"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Il risultato erano 14 prassi agili a livello di sistema con esempi pratici dall’industria leader che hanno guidato le prassi o fornito esempi di migliori prassi a conferma del lavoro correttamente svolto.</a:t>
            </a:r>
          </a:p>
          <a:p>
            <a:endParaRPr lang="it-IT"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14</a:t>
            </a:fld>
            <a:endParaRPr lang="it-IT" noProof="1" smtClean="0">
              <a:latin typeface="Tw Cen MT"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cs typeface="Arial" charset="0"/>
              </a:rPr>
              <a:t>Il lavoro è stato pubblicato in Springer and Wiley e riviste internazionali dando riconoscimento al ricercatore.</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15</a:t>
            </a:fld>
            <a:endParaRPr lang="it-IT" noProof="1" smtClean="0">
              <a:latin typeface="Tw Cen MT"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Il gruppo di lavoro continua l’infrastruttura di e-learning avanzato documentando i risultati per il trasferimento della conoscenza ai dipendenti delle aziende partecipanti.</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16</a:t>
            </a:fld>
            <a:endParaRPr lang="it-IT" noProof="1" smtClean="0">
              <a:latin typeface="Tw Cen MT"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17</a:t>
            </a:fld>
            <a:endParaRPr lang="it-IT" noProof="1" smtClean="0">
              <a:latin typeface="Tw Cen MT"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712788" y="4860925"/>
            <a:ext cx="5819775" cy="4605338"/>
          </a:xfrm>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18</a:t>
            </a:fld>
            <a:endParaRPr lang="it-IT" noProof="1" smtClean="0">
              <a:latin typeface="Tw Cen MT"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19</a:t>
            </a:fld>
            <a:endParaRPr lang="it-IT" noProof="1" smtClean="0">
              <a:latin typeface="Tw Cen MT"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p:spPr>
        <p:txBody>
          <a:bodyPr/>
          <a:lstStyle/>
          <a:p>
            <a:pPr algn="l" rtl="0">
              <a:lnSpc>
                <a:spcPct val="80000"/>
              </a:lnSpc>
            </a:pPr>
            <a:r>
              <a:rPr lang="it-IT" b="0" i="0" u="none">
                <a:latin typeface="Tw Cen MT" pitchFamily="34" charset="0"/>
              </a:rPr>
              <a:t>Questa è una lista di riferimenti con studi di abilità e team multiculturali e sociali nel settore dei servizi e IT che definisce le migliori prassi applicate ai team europei. La filosofia di base è la stessa in tutti gli altri settori.</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2</a:t>
            </a:fld>
            <a:endParaRPr lang="it-IT" noProof="1" smtClean="0">
              <a:latin typeface="Tw Cen MT"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L’Europa è un’unione di paesi, culture e regioni diversi. Una chiave per il successo è l’apertura ad altre regioni, culture e lingue e l’abilità di accettare le opinioni degli altri e integrarle in situazioni win-win.</a:t>
            </a:r>
          </a:p>
          <a:p>
            <a:endParaRPr lang="it-IT" dirty="0" smtClean="0">
              <a:latin typeface="Tw Cen MT" pitchFamily="34" charset="0"/>
            </a:endParaRPr>
          </a:p>
          <a:p>
            <a:pPr algn="l" rtl="0"/>
            <a:r>
              <a:rPr lang="it-IT" b="0" i="0" u="none">
                <a:latin typeface="Tw Cen MT" pitchFamily="34" charset="0"/>
              </a:rPr>
              <a:t>Ciò richiede abilità personali, come la disponibilità a comprendere le altre culture e opinioni, l’abilità di costruire una rete sociale in cui creare un sentimento di fiducia e che serva da base per uno scambio aperto di idee.</a:t>
            </a:r>
          </a:p>
          <a:p>
            <a:endParaRPr lang="it-IT" dirty="0" smtClean="0">
              <a:latin typeface="Tw Cen MT" pitchFamily="34" charset="0"/>
            </a:endParaRPr>
          </a:p>
          <a:p>
            <a:pPr algn="l" rtl="0"/>
            <a:r>
              <a:rPr lang="it-IT" b="0" i="0" u="none">
                <a:latin typeface="Tw Cen MT" pitchFamily="34" charset="0"/>
              </a:rPr>
              <a:t>Una volta in funzione questa rete di fiducia, le infrastrutture IT disponibili oggi possono essere utilizzate per creare un lavoro di squadra e una comunità di apprendimento nella rete.</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3</a:t>
            </a:fld>
            <a:endParaRPr lang="it-IT" noProof="1" smtClean="0">
              <a:latin typeface="Tw Cen MT"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Gli studi sulla gestione dell’innovazione sono stati finanziati dall’UE sin dalla metà degli anni Novanta, producendo numerose idee e numerosi articoli. Le idee descritte qui fanno riferimento ad alcuni lavori della ECQA, responsabile dell’innovazione certificato ed EuroSPI (European Systems and Software Process Improvement and Innovation).</a:t>
            </a:r>
          </a:p>
          <a:p>
            <a:endParaRPr lang="it-IT" dirty="0" smtClean="0">
              <a:latin typeface="Tw Cen MT" pitchFamily="34" charset="0"/>
            </a:endParaRPr>
          </a:p>
          <a:p>
            <a:pPr algn="l" rtl="0"/>
            <a:r>
              <a:rPr lang="it-IT" b="0" i="0" u="none">
                <a:latin typeface="Tw Cen MT" pitchFamily="34" charset="0"/>
              </a:rPr>
              <a:t>Esistono modelli che aiutano a comprendere le altre culture e regioni [1], [2], [3]. Esistono studi i team europei [4], [6], [7], [8], [9]. Ed esistono esperienze con l’utilizzo di soluzioni IT avanzate a supporto di questi team e della gestione della conoscenza in rete [5].</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4</a:t>
            </a:fld>
            <a:endParaRPr lang="it-IT" noProof="1" smtClean="0">
              <a:latin typeface="Tw Cen MT"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342900" indent="-342900" algn="l" rtl="0">
              <a:spcBef>
                <a:spcPct val="20000"/>
              </a:spcBef>
              <a:defRPr/>
            </a:pPr>
            <a:endParaRPr lang="it-IT" dirty="0" smtClean="0"/>
          </a:p>
          <a:p>
            <a:pPr marL="342900" indent="-342900" algn="l" rtl="0">
              <a:defRPr/>
            </a:pPr>
            <a:r>
              <a:rPr lang="it-IT" b="0" i="0" u="none"/>
              <a:t>Si vedano altri materiali:</a:t>
            </a:r>
          </a:p>
          <a:p>
            <a:pPr marL="342900" indent="-342900" algn="l" rtl="0">
              <a:buFontTx/>
              <a:buChar char="•"/>
              <a:defRPr/>
            </a:pPr>
            <a:r>
              <a:rPr lang="it-IT" b="0" i="0" u="none"/>
              <a:t>www.geert-hofstede.com</a:t>
            </a:r>
          </a:p>
          <a:p>
            <a:pPr marL="342900" indent="-342900" algn="l" rtl="0">
              <a:buFontTx/>
              <a:buChar char="•"/>
              <a:defRPr/>
            </a:pPr>
            <a:r>
              <a:rPr lang="it-IT" b="0" i="0" u="none"/>
              <a:t>Indicatori pubblicati in tuti i paesi del mondo</a:t>
            </a:r>
          </a:p>
          <a:p>
            <a:pPr algn="l" rtl="0">
              <a:defRPr/>
            </a:pPr>
            <a:endParaRPr lang="it-IT" dirty="0" smtClean="0"/>
          </a:p>
          <a:p>
            <a:pPr algn="l" rtl="0">
              <a:defRPr/>
            </a:pPr>
            <a:r>
              <a:rPr lang="it-IT" b="0" i="0" u="none"/>
              <a:t>Non prendete gli indicatori come misura esatta, sono solo un suggerimento se esiste un altro sistema di valori nell’altra cultura. Sulla base delle differenze significative, potete cominciare ad analizzare e discutere. Vedere esempio su slide successiva.</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5</a:t>
            </a:fld>
            <a:endParaRPr lang="it-IT" noProof="1" smtClean="0">
              <a:latin typeface="Tw Cen MT"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Ciò non vuol dire che gli austriaci non amano riunirsi e fare cene, ma Hofstede suggerisce che ai francesi piace di più. Dobbiamo anche fare attenzione perché Hofstede ha misurato circa 120000 dipendenti IBM nel mondo, ma si trattava di un gruppo target ristretto (dipendenti IBM e bassa percentuale di donne nello studio).</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6</a:t>
            </a:fld>
            <a:endParaRPr lang="it-IT" noProof="1" smtClean="0">
              <a:latin typeface="Tw Cen MT"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Questo materiale fa riferimento a casi di formazione tipici offerti nei corsi sull’innovazione o i corsi diplomatici in modo che le persone possano formare le loro abilità sociali.</a:t>
            </a:r>
          </a:p>
          <a:p>
            <a:endParaRPr lang="it-IT" dirty="0" smtClean="0">
              <a:latin typeface="Tw Cen MT" pitchFamily="34" charset="0"/>
            </a:endParaRPr>
          </a:p>
          <a:p>
            <a:pPr algn="l" rtl="0"/>
            <a:r>
              <a:rPr lang="it-IT" b="0" i="0" u="none">
                <a:latin typeface="Tw Cen MT" pitchFamily="34" charset="0"/>
              </a:rPr>
              <a:t>Il gioco classifica le 10 abilità in tecniche, sociali e manageriali. Le persone meno aperte definiranno solo le abilità legate alla gestione, tecnologia. Le persone più aperte parleranno delle abilità sociali e forse anche dei loro punti deboli. </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7</a:t>
            </a:fld>
            <a:endParaRPr lang="it-IT" noProof="1" smtClean="0">
              <a:latin typeface="Tw Cen MT"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Questo materiale fa riferimento a casi di formazione tipici offerti nei corsi sull’innovazione o i corsi diplomatici in modo che le persone possano formare le loro abilità sociali.</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8</a:t>
            </a:fld>
            <a:endParaRPr lang="it-IT" noProof="1" smtClean="0">
              <a:latin typeface="Tw Cen MT"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b="0" i="0" u="none">
                <a:latin typeface="Tw Cen MT" pitchFamily="34" charset="0"/>
              </a:rPr>
              <a:t>Una volta che sviluppate un servizio o un prodotto in un team, è un fattore critico di successo trovare un approccio commerciale in cui ogni membro del team senta di essere correttamente incluso in quel successo. Il win-win è un driver per impegnare le persone nel team. Chiedete sempre “Cosa ci guadagna?” e “Cosa ci guadagno?”.  Se siete in una situazione in cui il win-win non funziona, le probabilità che il membro del team/partner fallisca aumentano.</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U4-E1-</a:t>
            </a:r>
            <a:fld id="{4DFCE603-D661-40D4-B6D7-FD7DFB56CAB4}" type="slidenum">
              <a:rPr>
                <a:latin typeface="Tw Cen MT" pitchFamily="34" charset="0"/>
              </a:rPr>
              <a:pPr algn="ctr" defTabSz="985838" rtl="0"/>
              <a:t>9</a:t>
            </a:fld>
            <a:endParaRPr lang="it-IT" noProof="1" smtClean="0">
              <a:latin typeface="Tw Cen MT"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image"/>
          <p:cNvPicPr>
            <a:picLocks noChangeAspect="1" noChangeArrowheads="1"/>
          </p:cNvPicPr>
          <p:nvPr userDrawn="1"/>
        </p:nvPicPr>
        <p:blipFill>
          <a:blip r:embed="rId2" cstate="print">
            <a:lum bright="70000" contrast="-70000"/>
            <a:grayscl/>
          </a:blip>
          <a:srcRect/>
          <a:stretch>
            <a:fillRect/>
          </a:stretch>
        </p:blipFill>
        <p:spPr bwMode="auto">
          <a:xfrm>
            <a:off x="2411413" y="2317750"/>
            <a:ext cx="6732587" cy="3703638"/>
          </a:xfrm>
          <a:prstGeom prst="rect">
            <a:avLst/>
          </a:prstGeom>
          <a:noFill/>
          <a:ln w="9525">
            <a:noFill/>
            <a:miter lim="800000"/>
            <a:headEnd/>
            <a:tailEnd/>
          </a:ln>
        </p:spPr>
      </p:pic>
      <p:sp>
        <p:nvSpPr>
          <p:cNvPr id="5" name="Line 3"/>
          <p:cNvSpPr>
            <a:spLocks noChangeShapeType="1"/>
          </p:cNvSpPr>
          <p:nvPr/>
        </p:nvSpPr>
        <p:spPr bwMode="auto">
          <a:xfrm flipV="1">
            <a:off x="1403350" y="1428750"/>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6" name="Line 4"/>
          <p:cNvSpPr>
            <a:spLocks noChangeShapeType="1"/>
          </p:cNvSpPr>
          <p:nvPr/>
        </p:nvSpPr>
        <p:spPr bwMode="auto">
          <a:xfrm>
            <a:off x="312738" y="6015038"/>
            <a:ext cx="8580437" cy="6350"/>
          </a:xfrm>
          <a:prstGeom prst="line">
            <a:avLst/>
          </a:prstGeom>
          <a:noFill/>
          <a:ln w="38100">
            <a:solidFill>
              <a:srgbClr val="333399"/>
            </a:solidFill>
            <a:round/>
            <a:headEnd/>
            <a:tailEnd/>
          </a:ln>
          <a:effectLst/>
        </p:spPr>
        <p:txBody>
          <a:bodyPr wrap="none" anchor="ctr"/>
          <a:lstStyle/>
          <a:p>
            <a:pPr>
              <a:defRPr/>
            </a:pPr>
            <a:endParaRPr lang="en-US"/>
          </a:p>
        </p:txBody>
      </p:sp>
      <p:sp>
        <p:nvSpPr>
          <p:cNvPr id="7" name="Text Box 6"/>
          <p:cNvSpPr txBox="1">
            <a:spLocks noChangeArrowheads="1"/>
          </p:cNvSpPr>
          <p:nvPr/>
        </p:nvSpPr>
        <p:spPr bwMode="auto">
          <a:xfrm>
            <a:off x="6948488" y="6296025"/>
            <a:ext cx="1871662" cy="276225"/>
          </a:xfrm>
          <a:prstGeom prst="rect">
            <a:avLst/>
          </a:prstGeom>
          <a:noFill/>
          <a:ln w="9525">
            <a:noFill/>
            <a:miter lim="800000"/>
            <a:headEnd/>
            <a:tailEnd/>
          </a:ln>
          <a:effectLst/>
        </p:spPr>
        <p:txBody>
          <a:bodyPr>
            <a:spAutoFit/>
          </a:bodyPr>
          <a:lstStyle/>
          <a:p>
            <a:pPr algn="r">
              <a:defRPr/>
            </a:pPr>
            <a:r>
              <a:rPr lang="en-GB" sz="1200" u="none" noProof="0" dirty="0" smtClean="0">
                <a:solidFill>
                  <a:srgbClr val="000099"/>
                </a:solidFill>
                <a:latin typeface="Arial" pitchFamily="34" charset="0"/>
                <a:cs typeface="Arial" pitchFamily="34" charset="0"/>
              </a:rPr>
              <a:t>Release 1</a:t>
            </a:r>
            <a:endParaRPr lang="en-GB" sz="1200" u="none" noProof="0" dirty="0">
              <a:solidFill>
                <a:srgbClr val="000099"/>
              </a:solidFill>
              <a:latin typeface="Arial" pitchFamily="34" charset="0"/>
              <a:cs typeface="Arial" pitchFamily="34" charset="0"/>
            </a:endParaRPr>
          </a:p>
        </p:txBody>
      </p:sp>
      <p:sp>
        <p:nvSpPr>
          <p:cNvPr id="8" name="Text Box 8"/>
          <p:cNvSpPr txBox="1">
            <a:spLocks noChangeArrowheads="1"/>
          </p:cNvSpPr>
          <p:nvPr/>
        </p:nvSpPr>
        <p:spPr bwMode="auto">
          <a:xfrm>
            <a:off x="1285875" y="5989638"/>
            <a:ext cx="3311525" cy="692150"/>
          </a:xfrm>
          <a:prstGeom prst="rect">
            <a:avLst/>
          </a:prstGeom>
          <a:noFill/>
          <a:ln w="9525">
            <a:noFill/>
            <a:miter lim="800000"/>
            <a:headEnd/>
            <a:tailEnd/>
          </a:ln>
          <a:effectLst/>
        </p:spPr>
        <p:txBody>
          <a:bodyPr>
            <a:spAutoFit/>
          </a:bodyPr>
          <a:lstStyle/>
          <a:p>
            <a:pPr algn="ctr">
              <a:defRPr/>
            </a:pPr>
            <a:endParaRPr lang="en-GB" sz="900" u="none" noProof="0" dirty="0" smtClean="0">
              <a:solidFill>
                <a:srgbClr val="000099"/>
              </a:solidFill>
              <a:latin typeface="Tw Cen MT" pitchFamily="34" charset="-18"/>
            </a:endParaRPr>
          </a:p>
          <a:p>
            <a:pPr>
              <a:defRPr/>
            </a:pPr>
            <a:r>
              <a:rPr lang="en-GB" sz="1200" u="none" noProof="0" dirty="0" smtClean="0">
                <a:solidFill>
                  <a:srgbClr val="000099"/>
                </a:solidFill>
                <a:latin typeface="Arial" pitchFamily="34" charset="0"/>
                <a:cs typeface="Arial" pitchFamily="34" charset="0"/>
              </a:rPr>
              <a:t>ECQA Certified Training Material </a:t>
            </a:r>
          </a:p>
          <a:p>
            <a:pPr algn="ctr">
              <a:defRPr/>
            </a:pPr>
            <a:endParaRPr lang="en-GB" sz="600" u="none" noProof="0" dirty="0" smtClean="0">
              <a:solidFill>
                <a:srgbClr val="000099"/>
              </a:solidFill>
              <a:latin typeface="Arial" pitchFamily="34" charset="0"/>
              <a:cs typeface="Arial" pitchFamily="34" charset="0"/>
            </a:endParaRPr>
          </a:p>
          <a:p>
            <a:pPr>
              <a:defRPr/>
            </a:pPr>
            <a:r>
              <a:rPr lang="en-GB" sz="1200" u="none" noProof="0" dirty="0" smtClean="0">
                <a:solidFill>
                  <a:srgbClr val="000099"/>
                </a:solidFill>
                <a:latin typeface="Arial" pitchFamily="34" charset="0"/>
                <a:cs typeface="Arial" pitchFamily="34" charset="0"/>
              </a:rPr>
              <a:t>Authors: I2E Training Material Committee </a:t>
            </a:r>
            <a:endParaRPr lang="en-GB" sz="1200" u="none" noProof="0" dirty="0">
              <a:solidFill>
                <a:srgbClr val="000099"/>
              </a:solidFill>
              <a:latin typeface="Arial" pitchFamily="34" charset="0"/>
              <a:cs typeface="Arial" pitchFamily="34" charset="0"/>
            </a:endParaRPr>
          </a:p>
        </p:txBody>
      </p:sp>
      <p:sp>
        <p:nvSpPr>
          <p:cNvPr id="9" name="Text Box 12"/>
          <p:cNvSpPr txBox="1">
            <a:spLocks noChangeArrowheads="1"/>
          </p:cNvSpPr>
          <p:nvPr userDrawn="1"/>
        </p:nvSpPr>
        <p:spPr bwMode="auto">
          <a:xfrm>
            <a:off x="1835150" y="357188"/>
            <a:ext cx="7058025" cy="954107"/>
          </a:xfrm>
          <a:prstGeom prst="rect">
            <a:avLst/>
          </a:prstGeom>
          <a:noFill/>
          <a:ln w="9525">
            <a:noFill/>
            <a:miter lim="800000"/>
            <a:headEnd/>
            <a:tailEnd/>
          </a:ln>
          <a:effectLst/>
        </p:spPr>
        <p:txBody>
          <a:bodyPr>
            <a:spAutoFit/>
          </a:bodyPr>
          <a:lstStyle/>
          <a:p>
            <a:pPr algn="ctr">
              <a:defRPr/>
            </a:pPr>
            <a:r>
              <a:rPr lang="en-GB" b="1" u="none" noProof="0" dirty="0" smtClean="0">
                <a:solidFill>
                  <a:srgbClr val="000099"/>
                </a:solidFill>
                <a:latin typeface="Arial" pitchFamily="34" charset="0"/>
                <a:cs typeface="Arial" pitchFamily="34" charset="0"/>
              </a:rPr>
              <a:t>ECQA Certified</a:t>
            </a:r>
            <a:br>
              <a:rPr lang="en-GB" b="1" u="none" noProof="0" dirty="0" smtClean="0">
                <a:solidFill>
                  <a:srgbClr val="000099"/>
                </a:solidFill>
                <a:latin typeface="Arial" pitchFamily="34" charset="0"/>
                <a:cs typeface="Arial" pitchFamily="34" charset="0"/>
              </a:rPr>
            </a:br>
            <a:r>
              <a:rPr lang="en-GB" b="1" u="none" baseline="0" noProof="0" dirty="0" err="1" smtClean="0">
                <a:solidFill>
                  <a:srgbClr val="000099"/>
                </a:solidFill>
                <a:latin typeface="Arial" pitchFamily="34" charset="0"/>
                <a:cs typeface="Arial" pitchFamily="34" charset="0"/>
              </a:rPr>
              <a:t>EntreprenEUr</a:t>
            </a:r>
            <a:endParaRPr lang="en-GB" b="1" noProof="0" dirty="0">
              <a:solidFill>
                <a:srgbClr val="000099"/>
              </a:solidFill>
              <a:latin typeface="Arial" pitchFamily="34" charset="0"/>
              <a:cs typeface="Arial" pitchFamily="34" charset="0"/>
            </a:endParaRPr>
          </a:p>
        </p:txBody>
      </p:sp>
      <p:sp>
        <p:nvSpPr>
          <p:cNvPr id="10" name="Rectangle 46"/>
          <p:cNvSpPr>
            <a:spLocks noChangeArrowheads="1"/>
          </p:cNvSpPr>
          <p:nvPr userDrawn="1"/>
        </p:nvSpPr>
        <p:spPr bwMode="auto">
          <a:xfrm>
            <a:off x="0" y="0"/>
            <a:ext cx="1143000" cy="6858000"/>
          </a:xfrm>
          <a:prstGeom prst="rect">
            <a:avLst/>
          </a:prstGeom>
          <a:solidFill>
            <a:srgbClr val="354994"/>
          </a:solidFill>
          <a:ln w="9525">
            <a:noFill/>
            <a:miter lim="800000"/>
            <a:headEnd/>
            <a:tailEnd/>
          </a:ln>
          <a:effectLst/>
        </p:spPr>
        <p:txBody>
          <a:bodyPr wrap="none" anchor="ctr"/>
          <a:lstStyle/>
          <a:p>
            <a:pPr>
              <a:defRPr/>
            </a:pPr>
            <a:endParaRPr lang="fr-FR"/>
          </a:p>
        </p:txBody>
      </p:sp>
      <p:pic>
        <p:nvPicPr>
          <p:cNvPr id="11" name="Picture 58"/>
          <p:cNvPicPr>
            <a:picLocks noChangeAspect="1" noChangeArrowheads="1"/>
          </p:cNvPicPr>
          <p:nvPr userDrawn="1"/>
        </p:nvPicPr>
        <p:blipFill>
          <a:blip r:embed="rId3" cstate="print"/>
          <a:srcRect l="18750" r="6250" b="10257"/>
          <a:stretch>
            <a:fillRect/>
          </a:stretch>
        </p:blipFill>
        <p:spPr bwMode="auto">
          <a:xfrm>
            <a:off x="0" y="6191250"/>
            <a:ext cx="609600" cy="666750"/>
          </a:xfrm>
          <a:prstGeom prst="rect">
            <a:avLst/>
          </a:prstGeom>
          <a:noFill/>
          <a:ln w="9525">
            <a:noFill/>
            <a:miter lim="800000"/>
            <a:headEnd/>
            <a:tailEnd/>
          </a:ln>
        </p:spPr>
      </p:pic>
      <p:pic>
        <p:nvPicPr>
          <p:cNvPr id="12" name="Picture 59"/>
          <p:cNvPicPr>
            <a:picLocks noChangeAspect="1" noChangeArrowheads="1"/>
          </p:cNvPicPr>
          <p:nvPr userDrawn="1"/>
        </p:nvPicPr>
        <p:blipFill>
          <a:blip r:embed="rId3" cstate="print"/>
          <a:srcRect l="28125" r="6250" b="7693"/>
          <a:stretch>
            <a:fillRect/>
          </a:stretch>
        </p:blipFill>
        <p:spPr bwMode="auto">
          <a:xfrm>
            <a:off x="0" y="4343400"/>
            <a:ext cx="533400" cy="685800"/>
          </a:xfrm>
          <a:prstGeom prst="rect">
            <a:avLst/>
          </a:prstGeom>
          <a:noFill/>
          <a:ln w="9525">
            <a:noFill/>
            <a:miter lim="800000"/>
            <a:headEnd/>
            <a:tailEnd/>
          </a:ln>
        </p:spPr>
      </p:pic>
      <p:pic>
        <p:nvPicPr>
          <p:cNvPr id="13" name="Picture 60"/>
          <p:cNvPicPr>
            <a:picLocks noChangeAspect="1" noChangeArrowheads="1"/>
          </p:cNvPicPr>
          <p:nvPr userDrawn="1"/>
        </p:nvPicPr>
        <p:blipFill>
          <a:blip r:embed="rId4" cstate="print"/>
          <a:srcRect b="3786"/>
          <a:stretch>
            <a:fillRect/>
          </a:stretch>
        </p:blipFill>
        <p:spPr bwMode="auto">
          <a:xfrm>
            <a:off x="304800" y="5334000"/>
            <a:ext cx="762000" cy="685800"/>
          </a:xfrm>
          <a:prstGeom prst="rect">
            <a:avLst/>
          </a:prstGeom>
          <a:noFill/>
          <a:ln w="9525">
            <a:noFill/>
            <a:miter lim="800000"/>
            <a:headEnd/>
            <a:tailEnd/>
          </a:ln>
        </p:spPr>
      </p:pic>
      <p:pic>
        <p:nvPicPr>
          <p:cNvPr id="14" name="Picture 11"/>
          <p:cNvPicPr>
            <a:picLocks noChangeAspect="1" noChangeArrowheads="1"/>
          </p:cNvPicPr>
          <p:nvPr userDrawn="1"/>
        </p:nvPicPr>
        <p:blipFill>
          <a:blip r:embed="rId5" cstate="print"/>
          <a:srcRect/>
          <a:stretch>
            <a:fillRect/>
          </a:stretch>
        </p:blipFill>
        <p:spPr bwMode="auto">
          <a:xfrm>
            <a:off x="7391722" y="4997450"/>
            <a:ext cx="1428750" cy="931863"/>
          </a:xfrm>
          <a:prstGeom prst="rect">
            <a:avLst/>
          </a:prstGeom>
          <a:noFill/>
          <a:ln w="9525">
            <a:noFill/>
            <a:miter lim="800000"/>
            <a:headEnd/>
            <a:tailEnd/>
          </a:ln>
        </p:spPr>
      </p:pic>
      <p:sp>
        <p:nvSpPr>
          <p:cNvPr id="15"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sp>
        <p:nvSpPr>
          <p:cNvPr id="372738" name="Rectangle 2"/>
          <p:cNvSpPr>
            <a:spLocks noGrp="1" noChangeArrowheads="1"/>
          </p:cNvSpPr>
          <p:nvPr>
            <p:ph type="subTitle" idx="1"/>
          </p:nvPr>
        </p:nvSpPr>
        <p:spPr>
          <a:xfrm>
            <a:off x="1643042" y="3284538"/>
            <a:ext cx="7000924" cy="1752600"/>
          </a:xfrm>
        </p:spPr>
        <p:txBody>
          <a:bodyPr/>
          <a:lstStyle>
            <a:lvl1pPr marL="0" indent="0" algn="ctr">
              <a:buFontTx/>
              <a:buNone/>
              <a:defRPr b="1"/>
            </a:lvl1pPr>
          </a:lstStyle>
          <a:p>
            <a:r>
              <a:rPr lang="en-US" dirty="0"/>
              <a:t>Click to edit </a:t>
            </a:r>
            <a:r>
              <a:rPr lang="sl-SI" dirty="0"/>
              <a:t>Element</a:t>
            </a:r>
            <a:r>
              <a:rPr lang="en-US" dirty="0"/>
              <a:t> subtitle style</a:t>
            </a:r>
          </a:p>
        </p:txBody>
      </p:sp>
      <p:sp>
        <p:nvSpPr>
          <p:cNvPr id="372741" name="Rectangle 5"/>
          <p:cNvSpPr>
            <a:spLocks noGrp="1" noChangeArrowheads="1"/>
          </p:cNvSpPr>
          <p:nvPr>
            <p:ph type="ctrTitle"/>
          </p:nvPr>
        </p:nvSpPr>
        <p:spPr>
          <a:xfrm>
            <a:off x="1643041" y="1773238"/>
            <a:ext cx="7000925" cy="1470025"/>
          </a:xfrm>
        </p:spPr>
        <p:txBody>
          <a:bodyPr/>
          <a:lstStyle>
            <a:lvl1pPr>
              <a:defRPr sz="3200"/>
            </a:lvl1pPr>
          </a:lstStyle>
          <a:p>
            <a:r>
              <a:rPr lang="sl-SI" dirty="0"/>
              <a:t>CLICK HERE TO ADD UNIT TITLE</a:t>
            </a:r>
            <a:endParaRPr lang="en-US" dirty="0"/>
          </a:p>
        </p:txBody>
      </p:sp>
      <p:pic>
        <p:nvPicPr>
          <p:cNvPr id="18" name="Picture 2" descr="EU_flag_LLP_EN-01"/>
          <p:cNvPicPr>
            <a:picLocks noChangeAspect="1" noChangeArrowheads="1"/>
          </p:cNvPicPr>
          <p:nvPr userDrawn="1"/>
        </p:nvPicPr>
        <p:blipFill>
          <a:blip r:embed="rId6" cstate="print"/>
          <a:srcRect/>
          <a:stretch>
            <a:fillRect/>
          </a:stretch>
        </p:blipFill>
        <p:spPr bwMode="auto">
          <a:xfrm>
            <a:off x="1187624" y="5157192"/>
            <a:ext cx="2088232" cy="815749"/>
          </a:xfrm>
          <a:prstGeom prst="rect">
            <a:avLst/>
          </a:prstGeom>
          <a:noFill/>
          <a:ln w="9525">
            <a:noFill/>
            <a:miter lim="800000"/>
            <a:headEnd/>
            <a:tailEnd/>
          </a:ln>
        </p:spPr>
      </p:pic>
      <p:sp>
        <p:nvSpPr>
          <p:cNvPr id="19" name="Text Box 5"/>
          <p:cNvSpPr txBox="1">
            <a:spLocks noChangeArrowheads="1"/>
          </p:cNvSpPr>
          <p:nvPr userDrawn="1"/>
        </p:nvSpPr>
        <p:spPr bwMode="auto">
          <a:xfrm>
            <a:off x="3347864" y="5169386"/>
            <a:ext cx="3744416" cy="707886"/>
          </a:xfrm>
          <a:prstGeom prst="rect">
            <a:avLst/>
          </a:prstGeom>
          <a:noFill/>
          <a:ln w="9525">
            <a:noFill/>
            <a:miter lim="800000"/>
            <a:headEnd/>
            <a:tailEnd/>
          </a:ln>
        </p:spPr>
        <p:txBody>
          <a:bodyPr wrap="square">
            <a:spAutoFit/>
          </a:bodyPr>
          <a:lstStyle/>
          <a:p>
            <a:pPr algn="ctr"/>
            <a:r>
              <a:rPr lang="en-GB" sz="800" u="none" noProof="0" dirty="0" smtClean="0">
                <a:solidFill>
                  <a:srgbClr val="000099"/>
                </a:solidFill>
                <a:latin typeface="Tw Cen MT" pitchFamily="34" charset="0"/>
              </a:rPr>
              <a:t>The development of this Training Material was partly funded by the EU under</a:t>
            </a:r>
            <a:r>
              <a:rPr lang="en-GB" sz="800" u="none" baseline="0" noProof="0" dirty="0" smtClean="0">
                <a:solidFill>
                  <a:srgbClr val="000099"/>
                </a:solidFill>
                <a:latin typeface="Tw Cen MT" pitchFamily="34" charset="0"/>
              </a:rPr>
              <a:t>: </a:t>
            </a:r>
            <a:r>
              <a:rPr lang="en-GB" sz="800" u="none" noProof="0" dirty="0" smtClean="0">
                <a:solidFill>
                  <a:srgbClr val="000099"/>
                </a:solidFill>
                <a:latin typeface="Tw Cen MT" pitchFamily="34" charset="0"/>
              </a:rPr>
              <a:t>Leonardo da Vinci programme 2012-1-CZ1-LEO05-09679.</a:t>
            </a:r>
          </a:p>
          <a:p>
            <a:pPr algn="ctr"/>
            <a:r>
              <a:rPr lang="en-GB" sz="800" u="none" noProof="0" dirty="0" smtClean="0">
                <a:solidFill>
                  <a:srgbClr val="000099"/>
                </a:solidFill>
                <a:latin typeface="Tw Cen MT" pitchFamily="34" charset="0"/>
              </a:rPr>
              <a:t>This publication reflects the views only of the authors, </a:t>
            </a:r>
            <a:br>
              <a:rPr lang="en-GB" sz="800" u="none" noProof="0" dirty="0" smtClean="0">
                <a:solidFill>
                  <a:srgbClr val="000099"/>
                </a:solidFill>
                <a:latin typeface="Tw Cen MT" pitchFamily="34" charset="0"/>
              </a:rPr>
            </a:br>
            <a:r>
              <a:rPr lang="en-GB" sz="800" u="none" noProof="0" dirty="0" smtClean="0">
                <a:solidFill>
                  <a:srgbClr val="000099"/>
                </a:solidFill>
                <a:latin typeface="Tw Cen MT" pitchFamily="34" charset="0"/>
              </a:rPr>
              <a:t>and the Commission cannot be held responsible for any use which may be made of the information contained therein. </a:t>
            </a:r>
            <a:endParaRPr lang="en-GB" sz="800" u="none" noProof="0" dirty="0">
              <a:solidFill>
                <a:srgbClr val="000099"/>
              </a:solidFill>
              <a:latin typeface="Tw Cen MT" pitchFamily="34" charset="0"/>
            </a:endParaRPr>
          </a:p>
        </p:txBody>
      </p:sp>
      <p:pic>
        <p:nvPicPr>
          <p:cNvPr id="20" name="Image 19" descr="I2E logo - final - png.png"/>
          <p:cNvPicPr>
            <a:picLocks noChangeAspect="1"/>
          </p:cNvPicPr>
          <p:nvPr userDrawn="1"/>
        </p:nvPicPr>
        <p:blipFill>
          <a:blip r:embed="rId7" cstate="print"/>
          <a:stretch>
            <a:fillRect/>
          </a:stretch>
        </p:blipFill>
        <p:spPr>
          <a:xfrm>
            <a:off x="1259632" y="332656"/>
            <a:ext cx="1475656" cy="52599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400"/>
            </a:lvl2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3990975"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12875"/>
            <a:ext cx="3992562"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219950" cy="8969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1412875"/>
            <a:ext cx="8135937" cy="4378325"/>
          </a:xfrm>
        </p:spPr>
        <p:txBody>
          <a:bodyPr/>
          <a:lstStyle/>
          <a:p>
            <a:pPr lvl="0"/>
            <a:endParaRPr lang="en-US" noProof="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68313" y="1214438"/>
            <a:ext cx="8135937" cy="457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here for Master-Text format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0691" name="Line 3"/>
          <p:cNvSpPr>
            <a:spLocks noChangeShapeType="1"/>
          </p:cNvSpPr>
          <p:nvPr/>
        </p:nvSpPr>
        <p:spPr bwMode="auto">
          <a:xfrm flipV="1">
            <a:off x="1403350" y="928688"/>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370692" name="Line 4"/>
          <p:cNvSpPr>
            <a:spLocks noChangeShapeType="1"/>
          </p:cNvSpPr>
          <p:nvPr/>
        </p:nvSpPr>
        <p:spPr bwMode="auto">
          <a:xfrm>
            <a:off x="312738" y="5929313"/>
            <a:ext cx="8602662" cy="4762"/>
          </a:xfrm>
          <a:prstGeom prst="line">
            <a:avLst/>
          </a:prstGeom>
          <a:noFill/>
          <a:ln w="38100">
            <a:solidFill>
              <a:srgbClr val="333399"/>
            </a:solidFill>
            <a:round/>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auto">
          <a:xfrm>
            <a:off x="1600200" y="0"/>
            <a:ext cx="7219950" cy="8969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here for slide title</a:t>
            </a:r>
          </a:p>
        </p:txBody>
      </p:sp>
      <p:sp>
        <p:nvSpPr>
          <p:cNvPr id="370698" name="Text Box 10"/>
          <p:cNvSpPr txBox="1">
            <a:spLocks noChangeArrowheads="1"/>
          </p:cNvSpPr>
          <p:nvPr/>
        </p:nvSpPr>
        <p:spPr bwMode="auto">
          <a:xfrm>
            <a:off x="7429500" y="6215063"/>
            <a:ext cx="1533525" cy="336550"/>
          </a:xfrm>
          <a:prstGeom prst="rect">
            <a:avLst/>
          </a:prstGeom>
          <a:noFill/>
          <a:ln w="9525">
            <a:noFill/>
            <a:miter lim="800000"/>
            <a:headEnd/>
            <a:tailEnd/>
          </a:ln>
          <a:effectLst/>
        </p:spPr>
        <p:txBody>
          <a:bodyPr>
            <a:spAutoFit/>
          </a:bodyPr>
          <a:lstStyle/>
          <a:p>
            <a:pPr algn="r">
              <a:defRPr/>
            </a:pPr>
            <a:r>
              <a:rPr lang="en-GB" sz="1600" b="1" u="none" dirty="0" smtClean="0">
                <a:solidFill>
                  <a:srgbClr val="000099"/>
                </a:solidFill>
                <a:latin typeface="Arial" pitchFamily="34" charset="0"/>
                <a:cs typeface="Arial" pitchFamily="34" charset="0"/>
              </a:rPr>
              <a:t>U4-E1-</a:t>
            </a:r>
            <a:fld id="{A2B06B41-C100-44F4-AC41-83042AE4BCAC}" type="slidenum">
              <a:rPr lang="en-GB" sz="1600" b="1" u="none" smtClean="0">
                <a:solidFill>
                  <a:srgbClr val="000099"/>
                </a:solidFill>
                <a:latin typeface="Arial" pitchFamily="34" charset="0"/>
                <a:cs typeface="Arial" pitchFamily="34" charset="0"/>
              </a:rPr>
              <a:pPr algn="r">
                <a:defRPr/>
              </a:pPr>
              <a:t>‹N›</a:t>
            </a:fld>
            <a:endParaRPr lang="en-GB" sz="1600" b="1" u="none" dirty="0">
              <a:solidFill>
                <a:srgbClr val="000099"/>
              </a:solidFill>
              <a:latin typeface="Arial" pitchFamily="34" charset="0"/>
              <a:cs typeface="Arial" pitchFamily="34" charset="0"/>
            </a:endParaRPr>
          </a:p>
        </p:txBody>
      </p:sp>
      <p:sp>
        <p:nvSpPr>
          <p:cNvPr id="370699" name="Text Box 11"/>
          <p:cNvSpPr txBox="1">
            <a:spLocks noChangeArrowheads="1"/>
          </p:cNvSpPr>
          <p:nvPr/>
        </p:nvSpPr>
        <p:spPr bwMode="auto">
          <a:xfrm>
            <a:off x="1214438" y="6072188"/>
            <a:ext cx="3286125" cy="646112"/>
          </a:xfrm>
          <a:prstGeom prst="rect">
            <a:avLst/>
          </a:prstGeom>
          <a:noFill/>
          <a:ln w="9525">
            <a:noFill/>
            <a:miter lim="800000"/>
            <a:headEnd/>
            <a:tailEnd/>
          </a:ln>
          <a:effectLst/>
        </p:spPr>
        <p:txBody>
          <a:bodyPr>
            <a:spAutoFit/>
          </a:bodyPr>
          <a:lstStyle/>
          <a:p>
            <a:pPr>
              <a:defRPr/>
            </a:pPr>
            <a:r>
              <a:rPr lang="en-GB" sz="1200" u="none" dirty="0" smtClean="0">
                <a:solidFill>
                  <a:srgbClr val="000099"/>
                </a:solidFill>
                <a:latin typeface="Arial" pitchFamily="34" charset="0"/>
                <a:cs typeface="Arial" pitchFamily="34" charset="0"/>
              </a:rPr>
              <a:t>ECQA Certified Training Material</a:t>
            </a:r>
            <a:br>
              <a:rPr lang="en-GB" sz="1200" u="none" dirty="0" smtClean="0">
                <a:solidFill>
                  <a:srgbClr val="000099"/>
                </a:solidFill>
                <a:latin typeface="Arial" pitchFamily="34" charset="0"/>
                <a:cs typeface="Arial" pitchFamily="34" charset="0"/>
              </a:rPr>
            </a:br>
            <a:r>
              <a:rPr lang="en-GB" sz="1200" u="none" dirty="0" smtClean="0">
                <a:solidFill>
                  <a:srgbClr val="000099"/>
                </a:solidFill>
                <a:latin typeface="Arial" pitchFamily="34" charset="0"/>
                <a:cs typeface="Arial" pitchFamily="34" charset="0"/>
              </a:rPr>
              <a:t>Release 1</a:t>
            </a:r>
            <a:endParaRPr lang="en-GB" sz="800" u="none" dirty="0" smtClean="0">
              <a:solidFill>
                <a:srgbClr val="000099"/>
              </a:solidFill>
              <a:latin typeface="Arial" pitchFamily="34" charset="0"/>
              <a:cs typeface="Arial" pitchFamily="34" charset="0"/>
            </a:endParaRPr>
          </a:p>
          <a:p>
            <a:pPr>
              <a:defRPr/>
            </a:pPr>
            <a:r>
              <a:rPr lang="en-GB" sz="1200" u="none" noProof="1" smtClean="0">
                <a:solidFill>
                  <a:srgbClr val="000099"/>
                </a:solidFill>
                <a:latin typeface="Arial" pitchFamily="34" charset="0"/>
                <a:cs typeface="Arial" pitchFamily="34" charset="0"/>
              </a:rPr>
              <a:t>Authors</a:t>
            </a:r>
            <a:r>
              <a:rPr lang="en-GB" sz="1200" u="none" dirty="0" smtClean="0">
                <a:solidFill>
                  <a:srgbClr val="000099"/>
                </a:solidFill>
                <a:latin typeface="Arial" pitchFamily="34" charset="0"/>
                <a:cs typeface="Arial" pitchFamily="34" charset="0"/>
              </a:rPr>
              <a:t>: I2E Training Material Committee </a:t>
            </a:r>
            <a:endParaRPr lang="en-GB" sz="1200" u="none" dirty="0">
              <a:solidFill>
                <a:srgbClr val="000099"/>
              </a:solidFill>
              <a:latin typeface="Arial" pitchFamily="34" charset="0"/>
              <a:cs typeface="Arial" pitchFamily="34" charset="0"/>
            </a:endParaRPr>
          </a:p>
        </p:txBody>
      </p:sp>
      <p:pic>
        <p:nvPicPr>
          <p:cNvPr id="1032" name="Picture 11"/>
          <p:cNvPicPr>
            <a:picLocks noChangeAspect="1" noChangeArrowheads="1"/>
          </p:cNvPicPr>
          <p:nvPr userDrawn="1"/>
        </p:nvPicPr>
        <p:blipFill>
          <a:blip r:embed="rId7" cstate="print"/>
          <a:srcRect/>
          <a:stretch>
            <a:fillRect/>
          </a:stretch>
        </p:blipFill>
        <p:spPr bwMode="auto">
          <a:xfrm>
            <a:off x="47625" y="6000750"/>
            <a:ext cx="1204913" cy="785813"/>
          </a:xfrm>
          <a:prstGeom prst="rect">
            <a:avLst/>
          </a:prstGeom>
          <a:noFill/>
          <a:ln w="9525">
            <a:noFill/>
            <a:miter lim="800000"/>
            <a:headEnd/>
            <a:tailEnd/>
          </a:ln>
        </p:spPr>
      </p:pic>
      <p:sp>
        <p:nvSpPr>
          <p:cNvPr id="9"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pic>
        <p:nvPicPr>
          <p:cNvPr id="12" name="Image 11" descr="I2E logo - final - png.png"/>
          <p:cNvPicPr>
            <a:picLocks noChangeAspect="1"/>
          </p:cNvPicPr>
          <p:nvPr userDrawn="1"/>
        </p:nvPicPr>
        <p:blipFill>
          <a:blip r:embed="rId8" cstate="print"/>
          <a:stretch>
            <a:fillRect/>
          </a:stretch>
        </p:blipFill>
        <p:spPr>
          <a:xfrm>
            <a:off x="72008" y="188640"/>
            <a:ext cx="1475656" cy="525991"/>
          </a:xfrm>
          <a:prstGeom prst="rect">
            <a:avLst/>
          </a:prstGeom>
        </p:spPr>
      </p:pic>
    </p:spTree>
  </p:cSld>
  <p:clrMap bg1="lt1" tx1="dk1" bg2="lt2" tx2="dk2" accent1="accent1" accent2="accent2" accent3="accent3" accent4="accent4" accent5="accent5" accent6="accent6" hlink="hlink" folHlink="folHlink"/>
  <p:sldLayoutIdLst>
    <p:sldLayoutId id="2147484317" r:id="rId1"/>
    <p:sldLayoutId id="2147484313" r:id="rId2"/>
    <p:sldLayoutId id="2147484314" r:id="rId3"/>
    <p:sldLayoutId id="2147484315" r:id="rId4"/>
    <p:sldLayoutId id="2147484316" r:id="rId5"/>
  </p:sldLayoutIdLst>
  <p:txStyles>
    <p:titleStyle>
      <a:lvl1pPr algn="ctr" rtl="0" eaLnBrk="0" fontAlgn="base" hangingPunct="0">
        <a:spcBef>
          <a:spcPct val="0"/>
        </a:spcBef>
        <a:spcAft>
          <a:spcPct val="0"/>
        </a:spcAft>
        <a:defRPr sz="2800">
          <a:solidFill>
            <a:srgbClr val="000099"/>
          </a:solidFill>
          <a:latin typeface="Arial" pitchFamily="34" charset="0"/>
          <a:ea typeface="+mj-ea"/>
          <a:cs typeface="Arial" pitchFamily="34" charset="0"/>
        </a:defRPr>
      </a:lvl1pPr>
      <a:lvl2pPr algn="ctr" rtl="0" eaLnBrk="0" fontAlgn="base" hangingPunct="0">
        <a:spcBef>
          <a:spcPct val="0"/>
        </a:spcBef>
        <a:spcAft>
          <a:spcPct val="0"/>
        </a:spcAft>
        <a:defRPr sz="2800">
          <a:solidFill>
            <a:srgbClr val="000099"/>
          </a:solidFill>
          <a:latin typeface="Arial" charset="0"/>
          <a:cs typeface="Arial" charset="0"/>
        </a:defRPr>
      </a:lvl2pPr>
      <a:lvl3pPr algn="ctr" rtl="0" eaLnBrk="0" fontAlgn="base" hangingPunct="0">
        <a:spcBef>
          <a:spcPct val="0"/>
        </a:spcBef>
        <a:spcAft>
          <a:spcPct val="0"/>
        </a:spcAft>
        <a:defRPr sz="2800">
          <a:solidFill>
            <a:srgbClr val="000099"/>
          </a:solidFill>
          <a:latin typeface="Arial" charset="0"/>
          <a:cs typeface="Arial" charset="0"/>
        </a:defRPr>
      </a:lvl3pPr>
      <a:lvl4pPr algn="ctr" rtl="0" eaLnBrk="0" fontAlgn="base" hangingPunct="0">
        <a:spcBef>
          <a:spcPct val="0"/>
        </a:spcBef>
        <a:spcAft>
          <a:spcPct val="0"/>
        </a:spcAft>
        <a:defRPr sz="2800">
          <a:solidFill>
            <a:srgbClr val="000099"/>
          </a:solidFill>
          <a:latin typeface="Arial" charset="0"/>
          <a:cs typeface="Arial" charset="0"/>
        </a:defRPr>
      </a:lvl4pPr>
      <a:lvl5pPr algn="ctr" rtl="0" eaLnBrk="0" fontAlgn="base" hangingPunct="0">
        <a:spcBef>
          <a:spcPct val="0"/>
        </a:spcBef>
        <a:spcAft>
          <a:spcPct val="0"/>
        </a:spcAft>
        <a:defRPr sz="2800">
          <a:solidFill>
            <a:srgbClr val="000099"/>
          </a:solidFill>
          <a:latin typeface="Arial" charset="0"/>
          <a:cs typeface="Arial" charset="0"/>
        </a:defRPr>
      </a:lvl5pPr>
      <a:lvl6pPr marL="457200" algn="ctr" rtl="0" eaLnBrk="0" fontAlgn="base" hangingPunct="0">
        <a:spcBef>
          <a:spcPct val="0"/>
        </a:spcBef>
        <a:spcAft>
          <a:spcPct val="0"/>
        </a:spcAft>
        <a:defRPr sz="2800" b="1">
          <a:solidFill>
            <a:srgbClr val="000099"/>
          </a:solidFill>
          <a:latin typeface="Tw Cen MT" pitchFamily="34" charset="-18"/>
        </a:defRPr>
      </a:lvl6pPr>
      <a:lvl7pPr marL="914400" algn="ctr" rtl="0" eaLnBrk="0" fontAlgn="base" hangingPunct="0">
        <a:spcBef>
          <a:spcPct val="0"/>
        </a:spcBef>
        <a:spcAft>
          <a:spcPct val="0"/>
        </a:spcAft>
        <a:defRPr sz="2800" b="1">
          <a:solidFill>
            <a:srgbClr val="000099"/>
          </a:solidFill>
          <a:latin typeface="Tw Cen MT" pitchFamily="34" charset="-18"/>
        </a:defRPr>
      </a:lvl7pPr>
      <a:lvl8pPr marL="1371600" algn="ctr" rtl="0" eaLnBrk="0" fontAlgn="base" hangingPunct="0">
        <a:spcBef>
          <a:spcPct val="0"/>
        </a:spcBef>
        <a:spcAft>
          <a:spcPct val="0"/>
        </a:spcAft>
        <a:defRPr sz="2800" b="1">
          <a:solidFill>
            <a:srgbClr val="000099"/>
          </a:solidFill>
          <a:latin typeface="Tw Cen MT" pitchFamily="34" charset="-18"/>
        </a:defRPr>
      </a:lvl8pPr>
      <a:lvl9pPr marL="1828800" algn="ctr" rtl="0" eaLnBrk="0" fontAlgn="base" hangingPunct="0">
        <a:spcBef>
          <a:spcPct val="0"/>
        </a:spcBef>
        <a:spcAft>
          <a:spcPct val="0"/>
        </a:spcAft>
        <a:defRPr sz="2800" b="1">
          <a:solidFill>
            <a:srgbClr val="000099"/>
          </a:solidFill>
          <a:latin typeface="Tw Cen MT" pitchFamily="34" charset="-18"/>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resse.tugraz.at/pressemitteilungen/2010/15.06.2010.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www.magnapowertrain.com/xchg/SID-0A100004-E5998DC5/powertrain_systems/XSL/standard.xsl/-/content/36_38.html?rdeLocaleAttr=de" TargetMode="Externa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15616" y="1773238"/>
            <a:ext cx="8028384" cy="1470025"/>
          </a:xfrm>
        </p:spPr>
        <p:txBody>
          <a:bodyPr/>
          <a:lstStyle/>
          <a:p>
            <a:pPr marL="533400" indent="-533400" rtl="0"/>
            <a:r>
              <a:rPr lang="it-IT" b="0" i="0" u="none">
                <a:latin typeface="Arial" charset="0"/>
                <a:cs typeface="Arial" charset="0"/>
              </a:rPr>
              <a:t>Unità 4:EMPOWERMENT DA AMBIENTI DI APPRENDIMENTO ORGANIZZATIVO</a:t>
            </a:r>
            <a:r>
              <a:rPr lang="it-IT" b="1" dirty="0">
                <a:latin typeface="Arial" charset="0"/>
                <a:cs typeface="Arial" charset="0"/>
              </a:rPr>
              <a:t/>
            </a:r>
            <a:br>
              <a:rPr lang="it-IT" b="1" dirty="0">
                <a:latin typeface="Arial" charset="0"/>
                <a:cs typeface="Arial" charset="0"/>
              </a:rPr>
            </a:br>
            <a:endParaRPr lang="it-IT" sz="2800" dirty="0" smtClean="0">
              <a:latin typeface="Arial" charset="0"/>
              <a:cs typeface="Arial" charset="0"/>
            </a:endParaRPr>
          </a:p>
        </p:txBody>
      </p:sp>
      <p:sp>
        <p:nvSpPr>
          <p:cNvPr id="3075" name="Rectangle 3"/>
          <p:cNvSpPr>
            <a:spLocks noGrp="1" noChangeArrowheads="1"/>
          </p:cNvSpPr>
          <p:nvPr>
            <p:ph type="subTitle" idx="1"/>
          </p:nvPr>
        </p:nvSpPr>
        <p:spPr>
          <a:xfrm>
            <a:off x="1115616" y="3284538"/>
            <a:ext cx="8028384" cy="1752600"/>
          </a:xfrm>
        </p:spPr>
        <p:txBody>
          <a:bodyPr/>
          <a:lstStyle/>
          <a:p>
            <a:pPr marL="609600" indent="-609600" rtl="0"/>
            <a:r>
              <a:rPr lang="it-IT" b="0" i="0" u="sng">
                <a:latin typeface="Arial" charset="0"/>
                <a:cs typeface="Arial" charset="0"/>
              </a:rPr>
              <a:t>Elemento 1:</a:t>
            </a:r>
            <a:r>
              <a:rPr lang="it-IT" b="0" i="0" u="none">
                <a:latin typeface="Arial" charset="0"/>
                <a:cs typeface="Arial" charset="0"/>
              </a:rPr>
              <a:t> </a:t>
            </a:r>
            <a:r>
              <a:rPr lang="it-IT" b="1" i="0" u="sng">
                <a:latin typeface="Arial" charset="0"/>
                <a:cs typeface="Arial" charset="0"/>
              </a:rPr>
              <a:t>Apertura e</a:t>
            </a:r>
            <a:r>
              <a:rPr lang="it-IT" b="0" i="0" u="none">
                <a:latin typeface="Arial" charset="0"/>
                <a:cs typeface="Arial" charset="0"/>
              </a:rPr>
              <a:t> </a:t>
            </a:r>
          </a:p>
          <a:p>
            <a:pPr marL="609600" indent="-609600" rtl="0"/>
            <a:r>
              <a:rPr lang="it-IT" b="1" i="0" u="sng">
                <a:latin typeface="Arial" charset="0"/>
                <a:cs typeface="Arial" charset="0"/>
              </a:rPr>
              <a:t>apprendimento in team</a:t>
            </a:r>
            <a:endParaRPr lang="it-IT" dirty="0">
              <a:solidFill>
                <a:srgbClr val="990000"/>
              </a:solidFill>
              <a:latin typeface="Arial" charset="0"/>
              <a:cs typeface="Arial" charset="0"/>
            </a:endParaRPr>
          </a:p>
        </p:txBody>
      </p:sp>
    </p:spTree>
  </p:cSld>
  <p:clrMapOvr>
    <a:masterClrMapping/>
  </p:clrMapOvr>
  <p:transition advTm="1316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Intelligenza emotiva</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lnSpc>
                <a:spcPct val="90000"/>
              </a:lnSpc>
            </a:pPr>
            <a:r>
              <a:rPr lang="it-IT" sz="3200" b="0" i="0" u="sng">
                <a:latin typeface="Arial" charset="0"/>
              </a:rPr>
              <a:t>Intelligenza emotiva</a:t>
            </a:r>
          </a:p>
          <a:p>
            <a:pPr marL="800100" lvl="1" indent="-342900" algn="l" rtl="0">
              <a:lnSpc>
                <a:spcPct val="90000"/>
              </a:lnSpc>
              <a:buFontTx/>
              <a:buChar char="•"/>
            </a:pPr>
            <a:r>
              <a:rPr lang="it-IT" sz="1800" b="0" i="0" u="sng">
                <a:latin typeface="Arial" charset="0"/>
              </a:rPr>
              <a:t>L’intelligenza emotiva (IE) è un’abilità di individuare, valutare e controllare le emozioni di sé, degli altri e dei gruppi.</a:t>
            </a:r>
            <a:r>
              <a:rPr lang="it-IT" sz="1800" b="0" i="0" u="none">
                <a:latin typeface="Arial" charset="0"/>
              </a:rPr>
              <a:t> </a:t>
            </a:r>
            <a:r>
              <a:rPr lang="it-IT" sz="1800" b="0" i="0" u="sng">
                <a:latin typeface="Arial" charset="0"/>
              </a:rPr>
              <a:t>Sono stati proposti diversi modelli e diverse definizioni.</a:t>
            </a:r>
            <a:r>
              <a:rPr lang="it-IT" sz="1800" b="0" i="0" u="none">
                <a:latin typeface="Arial" charset="0"/>
              </a:rPr>
              <a:t> </a:t>
            </a:r>
            <a:r>
              <a:rPr lang="it-IT" sz="1800" b="0" i="0" u="sng">
                <a:latin typeface="Arial" charset="0"/>
              </a:rPr>
              <a:t>Le critiche si sono concentrate sull’interrogativo relativo al fatto che il costrutto sia o meno una vera intelligenza.</a:t>
            </a:r>
          </a:p>
          <a:p>
            <a:pPr algn="l" rtl="0">
              <a:lnSpc>
                <a:spcPct val="90000"/>
              </a:lnSpc>
            </a:pPr>
            <a:r>
              <a:rPr lang="it-IT" sz="3200" b="0" i="0" u="sng">
                <a:latin typeface="Arial" charset="0"/>
              </a:rPr>
              <a:t>Intelligenza e abilità di networking</a:t>
            </a:r>
          </a:p>
          <a:p>
            <a:pPr marL="800100" lvl="1" indent="-342900" algn="l" rtl="0">
              <a:lnSpc>
                <a:spcPct val="90000"/>
              </a:lnSpc>
              <a:buFontTx/>
              <a:buChar char="•"/>
            </a:pPr>
            <a:r>
              <a:rPr lang="it-IT" sz="1800" b="0" i="0" u="sng">
                <a:latin typeface="Arial" charset="0"/>
              </a:rPr>
              <a:t>La suddetta definizione di IE utilizza il termine “controllare”.</a:t>
            </a:r>
            <a:r>
              <a:rPr lang="it-IT" sz="1800" b="0" i="0" u="none">
                <a:latin typeface="Arial" charset="0"/>
              </a:rPr>
              <a:t>  </a:t>
            </a:r>
            <a:r>
              <a:rPr lang="it-IT" sz="1800" b="0" i="0" u="sng">
                <a:latin typeface="Arial" charset="0"/>
              </a:rPr>
              <a:t>I team innovativi europei vivono una struttura di team piatta con gli stessi diritti e uno scambio dinamico delle informazioni.</a:t>
            </a:r>
            <a:r>
              <a:rPr lang="it-IT" sz="1800" b="0" i="0" u="none">
                <a:latin typeface="Arial" charset="0"/>
              </a:rPr>
              <a:t> </a:t>
            </a:r>
            <a:r>
              <a:rPr lang="it-IT" sz="1800" b="0" i="0" u="sng">
                <a:latin typeface="Arial" charset="0"/>
              </a:rPr>
              <a:t>Se una persona controllasse emotivamente tutti gli altri membri, allora il team fallirebbe.</a:t>
            </a:r>
          </a:p>
          <a:p>
            <a:pPr marL="800100" lvl="1" indent="-342900" algn="l" rtl="0">
              <a:lnSpc>
                <a:spcPct val="90000"/>
              </a:lnSpc>
              <a:buFontTx/>
              <a:buChar char="•"/>
            </a:pPr>
            <a:r>
              <a:rPr lang="it-IT" sz="1800" b="1" i="0" u="sng">
                <a:latin typeface="Arial" charset="0"/>
              </a:rPr>
              <a:t>L’abilità di networking fa riferimento al fatto che gli individui con IE utilizzano le proprie abilità per creare una comprensione empatica all’interno del team, non per controllare ma per rafforzare lo spirito di squadra.</a:t>
            </a:r>
          </a:p>
          <a:p>
            <a:pPr marL="800100" lvl="1" indent="-342900" algn="l" rtl="0">
              <a:lnSpc>
                <a:spcPct val="90000"/>
              </a:lnSpc>
              <a:buFontTx/>
              <a:buChar char="•"/>
            </a:pPr>
            <a:endParaRPr lang="it-IT" sz="1800" b="1" dirty="0">
              <a:latin typeface="Arial" charset="0"/>
            </a:endParaRPr>
          </a:p>
          <a:p>
            <a:pPr marL="800100" lvl="1" indent="-342900" algn="l" rtl="0">
              <a:lnSpc>
                <a:spcPct val="90000"/>
              </a:lnSpc>
              <a:buFontTx/>
              <a:buChar char="•"/>
            </a:pPr>
            <a:endParaRPr lang="it-IT" sz="1800" dirty="0">
              <a:latin typeface="Arial" charset="0"/>
            </a:endParaRPr>
          </a:p>
          <a:p>
            <a:pPr marL="800100" lvl="1" indent="-342900" algn="l" rtl="0">
              <a:lnSpc>
                <a:spcPct val="90000"/>
              </a:lnSpc>
              <a:buFontTx/>
              <a:buChar char="•"/>
            </a:pPr>
            <a:endParaRPr lang="it-IT" sz="1800" dirty="0">
              <a:latin typeface="Arial" charset="0"/>
            </a:endParaRPr>
          </a:p>
          <a:p>
            <a:pPr algn="l" rtl="0">
              <a:buFontTx/>
              <a:buNone/>
              <a:defRPr/>
            </a:pPr>
            <a:endParaRPr lang="it-IT" dirty="0" smtClean="0">
              <a:latin typeface="Arial" charset="0"/>
              <a:cs typeface="Arial" charset="0"/>
            </a:endParaRPr>
          </a:p>
        </p:txBody>
      </p:sp>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 – il ricercatore infonde fiducia </a:t>
            </a:r>
            <a:r>
              <a:rPr lang="it-IT" dirty="0" smtClean="0">
                <a:latin typeface="Arial" charset="0"/>
                <a:cs typeface="Arial" charset="0"/>
              </a:rPr>
              <a:t/>
            </a:r>
            <a:br>
              <a:rPr lang="it-IT" dirty="0" smtClean="0">
                <a:latin typeface="Arial" charset="0"/>
                <a:cs typeface="Arial" charset="0"/>
              </a:rPr>
            </a:br>
            <a:r>
              <a:rPr lang="it-IT" b="0" i="0" u="none">
                <a:latin typeface="Arial" charset="0"/>
                <a:cs typeface="Arial" charset="0"/>
              </a:rPr>
              <a:t>Network in un team di apprendimento</a:t>
            </a:r>
            <a:endParaRPr lang="it-IT" dirty="0" smtClean="0">
              <a:latin typeface="Arial" charset="0"/>
              <a:cs typeface="Arial" charset="0"/>
            </a:endParaRPr>
          </a:p>
        </p:txBody>
      </p:sp>
      <p:sp>
        <p:nvSpPr>
          <p:cNvPr id="5" name="Espace réservé du contenu 2"/>
          <p:cNvSpPr>
            <a:spLocks noGrp="1"/>
          </p:cNvSpPr>
          <p:nvPr>
            <p:ph idx="4294967295"/>
          </p:nvPr>
        </p:nvSpPr>
        <p:spPr>
          <a:xfrm>
            <a:off x="457200" y="1052513"/>
            <a:ext cx="8229600" cy="5102225"/>
          </a:xfrm>
        </p:spPr>
        <p:txBody>
          <a:bodyPr/>
          <a:lstStyle/>
          <a:p>
            <a:pPr algn="l" rtl="0"/>
            <a:r>
              <a:rPr lang="it-IT" b="0" i="0" u="sng">
                <a:latin typeface="Arial" charset="0"/>
                <a:cs typeface="Arial" charset="0"/>
              </a:rPr>
              <a:t>Progetto di ricerca Ingegneria di sistemi agili - 2007 - 2011</a:t>
            </a:r>
            <a:r>
              <a:rPr lang="it-IT" b="0" i="0" u="none">
                <a:latin typeface="Arial" charset="0"/>
                <a:cs typeface="Arial" charset="0"/>
              </a:rPr>
              <a:t> </a:t>
            </a:r>
          </a:p>
          <a:p>
            <a:pPr lvl="1" algn="l" rtl="0"/>
            <a:r>
              <a:rPr lang="it-IT" sz="1800" b="0" i="0" u="sng">
                <a:latin typeface="Arial" charset="0"/>
                <a:cs typeface="Arial" charset="0"/>
              </a:rPr>
              <a:t>L’istituto per la produzione, la pianificazione e l’ingegneria della Graz University of Technology ha attirato un ricercatore della Magna Powertrain AG (www.magnapowertrain.com) a svolgere un dottorato presso la Graz University of Technology, Austria.</a:t>
            </a:r>
          </a:p>
          <a:p>
            <a:pPr lvl="1" algn="l" rtl="0"/>
            <a:r>
              <a:rPr lang="it-IT" sz="1800" b="0" i="0" u="sng">
                <a:latin typeface="Arial" charset="0"/>
                <a:cs typeface="Arial" charset="0"/>
              </a:rPr>
              <a:t>Il ricercatore colse l’opportunità e partecipò a un lavoro di ricerca di 4 anni alla Graz Univ. of Technology.</a:t>
            </a:r>
            <a:r>
              <a:rPr lang="it-IT" sz="1800" b="0" i="0" u="none">
                <a:latin typeface="Arial" charset="0"/>
                <a:cs typeface="Arial" charset="0"/>
              </a:rPr>
              <a:t> </a:t>
            </a:r>
          </a:p>
          <a:p>
            <a:pPr lvl="1" algn="l" rtl="0"/>
            <a:endParaRPr lang="it-IT" sz="1800" dirty="0" smtClean="0">
              <a:latin typeface="Arial" charset="0"/>
              <a:cs typeface="Arial" charset="0"/>
            </a:endParaRPr>
          </a:p>
        </p:txBody>
      </p:sp>
      <p:pic>
        <p:nvPicPr>
          <p:cNvPr id="6" name="Picture 8" descr="http://portal.tugraz.at/portal/page/portal/Files/Schaufenster/2010/kw24/TU_Graz_focus.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58888" y="4573588"/>
            <a:ext cx="1808162" cy="122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0" descr="Zurück zur Startseite">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258888" y="3733800"/>
            <a:ext cx="160020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hteck 5"/>
          <p:cNvSpPr>
            <a:spLocks noChangeArrowheads="1"/>
          </p:cNvSpPr>
          <p:nvPr/>
        </p:nvSpPr>
        <p:spPr bwMode="auto">
          <a:xfrm>
            <a:off x="4610100" y="4941888"/>
            <a:ext cx="19764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b="0" i="0" u="sng"/>
              <a:t>www.tugraz.at</a:t>
            </a:r>
          </a:p>
        </p:txBody>
      </p:sp>
      <p:sp>
        <p:nvSpPr>
          <p:cNvPr id="9" name="Rechteck 5"/>
          <p:cNvSpPr>
            <a:spLocks noChangeArrowheads="1"/>
          </p:cNvSpPr>
          <p:nvPr/>
        </p:nvSpPr>
        <p:spPr bwMode="auto">
          <a:xfrm>
            <a:off x="4586288" y="3736975"/>
            <a:ext cx="36671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b="0" i="0" u="sng"/>
              <a:t>www.magnapowertrain.com</a:t>
            </a:r>
          </a:p>
        </p:txBody>
      </p:sp>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 – il ricercatore infonde fiducia </a:t>
            </a:r>
            <a:r>
              <a:rPr lang="it-IT" dirty="0" smtClean="0">
                <a:latin typeface="Arial" charset="0"/>
                <a:cs typeface="Arial" charset="0"/>
              </a:rPr>
              <a:t/>
            </a:r>
            <a:br>
              <a:rPr lang="it-IT" dirty="0" smtClean="0">
                <a:latin typeface="Arial" charset="0"/>
                <a:cs typeface="Arial" charset="0"/>
              </a:rPr>
            </a:br>
            <a:r>
              <a:rPr lang="it-IT" b="0" i="0" u="none">
                <a:latin typeface="Arial" charset="0"/>
                <a:cs typeface="Arial" charset="0"/>
              </a:rPr>
              <a:t>Network in un team di apprendimento</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r>
              <a:rPr lang="it-IT" b="0" i="0" u="sng">
                <a:latin typeface="Arial" charset="0"/>
                <a:cs typeface="Arial" charset="0"/>
              </a:rPr>
              <a:t>Apertura - 2007 - 2008</a:t>
            </a:r>
            <a:r>
              <a:rPr lang="it-IT" b="0" i="0" u="none">
                <a:latin typeface="Arial" charset="0"/>
                <a:cs typeface="Arial" charset="0"/>
              </a:rPr>
              <a:t> </a:t>
            </a:r>
          </a:p>
          <a:p>
            <a:pPr lvl="1" algn="l" rtl="0"/>
            <a:r>
              <a:rPr lang="it-IT" sz="1800" b="0" i="0" u="sng">
                <a:latin typeface="Arial" charset="0"/>
                <a:cs typeface="Arial" charset="0"/>
              </a:rPr>
              <a:t>Il dottorando, secondo la legge dell’università, non era obbligato a pubblicare molti articoli o lavorare con i team internazionali.</a:t>
            </a:r>
            <a:r>
              <a:rPr lang="it-IT" sz="1800" b="0" i="0" u="none">
                <a:latin typeface="Arial" charset="0"/>
                <a:cs typeface="Arial" charset="0"/>
              </a:rPr>
              <a:t> </a:t>
            </a:r>
            <a:r>
              <a:rPr lang="it-IT" sz="1800" b="0" i="0" u="sng">
                <a:latin typeface="Arial" charset="0"/>
                <a:cs typeface="Arial" charset="0"/>
              </a:rPr>
              <a:t>Eppure il ricercatore era aperto allo scambio.</a:t>
            </a:r>
          </a:p>
          <a:p>
            <a:pPr lvl="1" algn="l" rtl="0"/>
            <a:r>
              <a:rPr lang="it-IT" sz="1800" b="0" i="0" u="sng">
                <a:latin typeface="Arial" charset="0"/>
                <a:cs typeface="Arial" charset="0"/>
              </a:rPr>
              <a:t>Il ricercatore entrò a far parte, nel 2008, di un gruppo di lavoro austriaco S2QI (Iniziativa sulla qualità dei software e dei sistemi) e alle task force tedesche SOQRATES.</a:t>
            </a:r>
          </a:p>
          <a:p>
            <a:pPr lvl="2" algn="l" rtl="0"/>
            <a:r>
              <a:rPr lang="it-IT" sz="1500" b="0" i="0" u="sng">
                <a:latin typeface="Arial" charset="0"/>
                <a:cs typeface="Arial" charset="0"/>
              </a:rPr>
              <a:t>L’iniziativa tedesca SOQRATES in cui 23 aziende tedesche leader condividevano le conoscenze sulla progettazione, il collaudo, la gestione dei requisiti e la sicurezza dei sistemi</a:t>
            </a:r>
          </a:p>
          <a:p>
            <a:pPr lvl="2" algn="l" rtl="0"/>
            <a:r>
              <a:rPr lang="it-IT" sz="1500" b="0" i="0" u="sng">
                <a:latin typeface="Arial" charset="0"/>
                <a:cs typeface="Arial" charset="0"/>
              </a:rPr>
              <a:t>L’iniziativa sulla qualità dei software e dei sistemi in cui le aziende austriache leader univano le forze per condividere le conoscenze sui modelli di processo e lo sviluppo di un sistema agile</a:t>
            </a:r>
            <a:r>
              <a:rPr lang="it-IT" sz="1500" b="0" i="0" u="none">
                <a:latin typeface="Arial" charset="0"/>
                <a:cs typeface="Arial" charset="0"/>
              </a:rPr>
              <a:t> </a:t>
            </a:r>
          </a:p>
          <a:p>
            <a:pPr lvl="1" algn="l" rtl="0"/>
            <a:r>
              <a:rPr lang="it-IT" sz="1800" b="0" i="0" u="sng">
                <a:latin typeface="Arial" charset="0"/>
                <a:cs typeface="Arial" charset="0"/>
              </a:rPr>
              <a:t>Qui incontrò un ex ricercatore/assistente universitario dell’Università (ha lasciato l’università 14 anni fa) e che era il coordinatore di tutta la rete.</a:t>
            </a:r>
          </a:p>
          <a:p>
            <a:pPr lvl="1" algn="l" rtl="0"/>
            <a:r>
              <a:rPr lang="it-IT" sz="1800" b="0" i="0" u="sng">
                <a:latin typeface="Arial" charset="0"/>
                <a:cs typeface="Arial" charset="0"/>
              </a:rPr>
              <a:t>Insieme costituirono una task force per l’ingegneria di un sistema agile.</a:t>
            </a:r>
          </a:p>
          <a:p>
            <a:pPr algn="l" rtl="0">
              <a:buFontTx/>
              <a:buNone/>
              <a:defRPr/>
            </a:pPr>
            <a:endParaRPr lang="it-IT" dirty="0" smtClean="0">
              <a:latin typeface="Arial" charset="0"/>
              <a:cs typeface="Arial" charset="0"/>
            </a:endParaRPr>
          </a:p>
        </p:txBody>
      </p:sp>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 – il ricercatore infonde fiducia </a:t>
            </a:r>
            <a:r>
              <a:rPr lang="it-IT" dirty="0" smtClean="0">
                <a:latin typeface="Arial" charset="0"/>
                <a:cs typeface="Arial" charset="0"/>
              </a:rPr>
              <a:t/>
            </a:r>
            <a:br>
              <a:rPr lang="it-IT" dirty="0" smtClean="0">
                <a:latin typeface="Arial" charset="0"/>
                <a:cs typeface="Arial" charset="0"/>
              </a:rPr>
            </a:br>
            <a:r>
              <a:rPr lang="it-IT" b="0" i="0" u="none">
                <a:latin typeface="Arial" charset="0"/>
                <a:cs typeface="Arial" charset="0"/>
              </a:rPr>
              <a:t>Network in un team di apprendimento</a:t>
            </a:r>
            <a:endParaRPr lang="it-IT" dirty="0" smtClean="0">
              <a:latin typeface="Arial" charset="0"/>
              <a:cs typeface="Arial" charset="0"/>
            </a:endParaRPr>
          </a:p>
        </p:txBody>
      </p:sp>
      <p:sp>
        <p:nvSpPr>
          <p:cNvPr id="10" name="Espace réservé du contenu 2"/>
          <p:cNvSpPr>
            <a:spLocks noGrp="1"/>
          </p:cNvSpPr>
          <p:nvPr>
            <p:ph idx="4294967295"/>
          </p:nvPr>
        </p:nvSpPr>
        <p:spPr>
          <a:xfrm>
            <a:off x="457200" y="1447800"/>
            <a:ext cx="8229600" cy="5102225"/>
          </a:xfrm>
        </p:spPr>
        <p:txBody>
          <a:bodyPr/>
          <a:lstStyle/>
          <a:p>
            <a:pPr algn="l" rtl="0"/>
            <a:r>
              <a:rPr lang="it-IT" b="0" i="0" u="sng">
                <a:latin typeface="Arial" charset="0"/>
                <a:cs typeface="Arial" charset="0"/>
              </a:rPr>
              <a:t>SOQRATES inviava i dipendenti delle principali aziende a unirsi alla task force, da</a:t>
            </a:r>
          </a:p>
          <a:p>
            <a:pPr lvl="1" algn="l" rtl="0"/>
            <a:r>
              <a:rPr lang="it-IT" sz="1800" b="0" i="0" u="sng">
                <a:latin typeface="Arial" charset="0"/>
                <a:cs typeface="Arial" charset="0"/>
              </a:rPr>
              <a:t>TU-Graz</a:t>
            </a:r>
          </a:p>
          <a:p>
            <a:pPr lvl="1" algn="l" rtl="0"/>
            <a:r>
              <a:rPr lang="it-IT" sz="1800" b="0" i="0" u="sng">
                <a:latin typeface="Arial" charset="0"/>
                <a:cs typeface="Arial" charset="0"/>
              </a:rPr>
              <a:t>Siemens</a:t>
            </a:r>
          </a:p>
          <a:p>
            <a:pPr lvl="1" algn="l" rtl="0"/>
            <a:r>
              <a:rPr lang="it-IT" sz="1800" b="0" i="0" u="sng">
                <a:latin typeface="Arial" charset="0"/>
                <a:cs typeface="Arial" charset="0"/>
              </a:rPr>
              <a:t>Magna</a:t>
            </a:r>
          </a:p>
          <a:p>
            <a:pPr lvl="1" algn="l" rtl="0"/>
            <a:r>
              <a:rPr lang="it-IT" sz="1800" b="0" i="0" u="sng">
                <a:latin typeface="Arial" charset="0"/>
                <a:cs typeface="Arial" charset="0"/>
              </a:rPr>
              <a:t>ZF Friedrichshafen AG</a:t>
            </a:r>
          </a:p>
          <a:p>
            <a:pPr lvl="1" algn="l" rtl="0"/>
            <a:r>
              <a:rPr lang="it-IT" sz="1800" b="0" i="0" u="sng">
                <a:latin typeface="Arial" charset="0"/>
                <a:cs typeface="Arial" charset="0"/>
              </a:rPr>
              <a:t>SQS AG</a:t>
            </a:r>
          </a:p>
          <a:p>
            <a:pPr lvl="1" algn="l" rtl="0"/>
            <a:r>
              <a:rPr lang="it-IT" sz="1800" b="0" i="0" u="sng">
                <a:latin typeface="Arial" charset="0"/>
                <a:cs typeface="Arial" charset="0"/>
              </a:rPr>
              <a:t>ecc.</a:t>
            </a:r>
          </a:p>
          <a:p>
            <a:pPr lvl="1" algn="l" rtl="0"/>
            <a:r>
              <a:rPr lang="it-IT" sz="1800" b="0" i="0" u="sng">
                <a:latin typeface="Arial" charset="0"/>
                <a:cs typeface="Arial" charset="0"/>
              </a:rPr>
              <a:t>ISCN (moderatore)</a:t>
            </a:r>
          </a:p>
        </p:txBody>
      </p:sp>
      <p:sp>
        <p:nvSpPr>
          <p:cNvPr id="11" name="Rechteck 5"/>
          <p:cNvSpPr>
            <a:spLocks noChangeArrowheads="1"/>
          </p:cNvSpPr>
          <p:nvPr/>
        </p:nvSpPr>
        <p:spPr bwMode="auto">
          <a:xfrm>
            <a:off x="2811463" y="5229225"/>
            <a:ext cx="2286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b="0" i="0" u="sng"/>
              <a:t>www.soqrates.de</a:t>
            </a:r>
          </a:p>
        </p:txBody>
      </p:sp>
      <p:pic>
        <p:nvPicPr>
          <p:cNvPr id="12" name="Picture 6" descr="http://www.iscn.com/Images/soqrates-meeting-4.2.201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16450" y="2719388"/>
            <a:ext cx="3055938" cy="2292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 – il ricercatore infonde fiducia </a:t>
            </a:r>
            <a:r>
              <a:rPr lang="it-IT" dirty="0" smtClean="0">
                <a:latin typeface="Arial" charset="0"/>
                <a:cs typeface="Arial" charset="0"/>
              </a:rPr>
              <a:t/>
            </a:r>
            <a:br>
              <a:rPr lang="it-IT" dirty="0" smtClean="0">
                <a:latin typeface="Arial" charset="0"/>
                <a:cs typeface="Arial" charset="0"/>
              </a:rPr>
            </a:br>
            <a:r>
              <a:rPr lang="it-IT" b="0" i="0" u="none">
                <a:latin typeface="Arial" charset="0"/>
                <a:cs typeface="Arial" charset="0"/>
              </a:rPr>
              <a:t>Network in un team di apprendimento</a:t>
            </a:r>
            <a:endParaRPr lang="it-IT" dirty="0" smtClean="0">
              <a:latin typeface="Arial" charset="0"/>
              <a:cs typeface="Arial" charset="0"/>
            </a:endParaRPr>
          </a:p>
        </p:txBody>
      </p:sp>
      <p:sp>
        <p:nvSpPr>
          <p:cNvPr id="5" name="Espace réservé du contenu 2"/>
          <p:cNvSpPr>
            <a:spLocks noGrp="1"/>
          </p:cNvSpPr>
          <p:nvPr>
            <p:ph idx="4294967295"/>
          </p:nvPr>
        </p:nvSpPr>
        <p:spPr>
          <a:xfrm>
            <a:off x="457200" y="908050"/>
            <a:ext cx="8229600" cy="5102225"/>
          </a:xfrm>
        </p:spPr>
        <p:txBody>
          <a:bodyPr/>
          <a:lstStyle/>
          <a:p>
            <a:pPr algn="l" rtl="0"/>
            <a:r>
              <a:rPr lang="it-IT" b="0" i="0" u="sng">
                <a:latin typeface="Arial" charset="0"/>
                <a:cs typeface="Arial" charset="0"/>
              </a:rPr>
              <a:t>Identificazione dei 14 principi di un sistema agile</a:t>
            </a:r>
          </a:p>
          <a:p>
            <a:pPr lvl="1" algn="l" rtl="0"/>
            <a:r>
              <a:rPr lang="it-IT" sz="1800" b="0" i="0" u="sng">
                <a:latin typeface="Arial" charset="0"/>
                <a:cs typeface="Arial" charset="0"/>
              </a:rPr>
              <a:t>Il manifesto Agile era basato molto sul software.</a:t>
            </a:r>
            <a:r>
              <a:rPr lang="it-IT" sz="1800" b="0" i="0" u="none">
                <a:latin typeface="Arial" charset="0"/>
                <a:cs typeface="Arial" charset="0"/>
              </a:rPr>
              <a:t> </a:t>
            </a:r>
            <a:r>
              <a:rPr lang="it-IT" sz="1800" b="0" i="0" u="sng">
                <a:latin typeface="Arial" charset="0"/>
                <a:cs typeface="Arial" charset="0"/>
              </a:rPr>
              <a:t>Il team di ricerca e l’industria condivisero le conoscenze su 14 prassi agili a livello di sistema (non di software).</a:t>
            </a:r>
          </a:p>
          <a:p>
            <a:pPr lvl="1" algn="l" rtl="0"/>
            <a:r>
              <a:rPr lang="it-IT" sz="1800" b="0" i="0" u="sng">
                <a:latin typeface="Arial" charset="0"/>
                <a:cs typeface="Arial" charset="0"/>
              </a:rPr>
              <a:t>Fu scritto un articolo accettato a tre conferenze nel 2010.</a:t>
            </a:r>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78575" y="2687638"/>
            <a:ext cx="1260475" cy="308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hteck 5"/>
          <p:cNvSpPr>
            <a:spLocks noChangeArrowheads="1"/>
          </p:cNvSpPr>
          <p:nvPr/>
        </p:nvSpPr>
        <p:spPr bwMode="auto">
          <a:xfrm>
            <a:off x="1100138" y="4575175"/>
            <a:ext cx="27559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b="0" i="0" u="sng"/>
              <a:t>Industria automobilistica</a:t>
            </a:r>
          </a:p>
        </p:txBody>
      </p:sp>
      <p:sp>
        <p:nvSpPr>
          <p:cNvPr id="8" name="Rechteck 5"/>
          <p:cNvSpPr>
            <a:spLocks noChangeArrowheads="1"/>
          </p:cNvSpPr>
          <p:nvPr/>
        </p:nvSpPr>
        <p:spPr bwMode="auto">
          <a:xfrm>
            <a:off x="4822825" y="3916363"/>
            <a:ext cx="1362075"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b="0" i="0" u="sng"/>
              <a:t>Industria</a:t>
            </a:r>
          </a:p>
          <a:p>
            <a:pPr algn="l" rtl="0"/>
            <a:r>
              <a:rPr lang="it-IT" b="0" i="0" u="sng"/>
              <a:t>europea</a:t>
            </a:r>
          </a:p>
        </p:txBody>
      </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1800" y="3403600"/>
            <a:ext cx="3276600"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 – il ricercatore infonde fiducia </a:t>
            </a:r>
            <a:r>
              <a:rPr lang="it-IT" dirty="0" smtClean="0">
                <a:latin typeface="Arial" charset="0"/>
                <a:cs typeface="Arial" charset="0"/>
              </a:rPr>
              <a:t/>
            </a:r>
            <a:br>
              <a:rPr lang="it-IT" dirty="0" smtClean="0">
                <a:latin typeface="Arial" charset="0"/>
                <a:cs typeface="Arial" charset="0"/>
              </a:rPr>
            </a:br>
            <a:r>
              <a:rPr lang="it-IT" b="0" i="0" u="none">
                <a:latin typeface="Arial" charset="0"/>
                <a:cs typeface="Arial" charset="0"/>
              </a:rPr>
              <a:t>Network in un team di apprendimento</a:t>
            </a:r>
            <a:endParaRPr lang="it-IT" dirty="0" smtClean="0">
              <a:latin typeface="Arial" charset="0"/>
              <a:cs typeface="Arial" charset="0"/>
            </a:endParaRPr>
          </a:p>
        </p:txBody>
      </p:sp>
      <p:pic>
        <p:nvPicPr>
          <p:cNvPr id="5"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19238" y="3213100"/>
            <a:ext cx="5753100" cy="2695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Espace réservé du contenu 2"/>
          <p:cNvSpPr>
            <a:spLocks noGrp="1"/>
          </p:cNvSpPr>
          <p:nvPr>
            <p:ph idx="1"/>
          </p:nvPr>
        </p:nvSpPr>
        <p:spPr>
          <a:xfrm>
            <a:off x="468313" y="1228725"/>
            <a:ext cx="8135937" cy="4576763"/>
          </a:xfrm>
        </p:spPr>
        <p:txBody>
          <a:bodyPr/>
          <a:lstStyle/>
          <a:p>
            <a:pPr algn="l" rtl="0"/>
            <a:r>
              <a:rPr lang="it-IT" sz="2400" b="0" i="0" u="sng">
                <a:latin typeface="Arial" charset="0"/>
                <a:cs typeface="Arial" charset="0"/>
              </a:rPr>
              <a:t>Approccio supportato dalla principale industria europea</a:t>
            </a:r>
          </a:p>
        </p:txBody>
      </p:sp>
      <p:pic>
        <p:nvPicPr>
          <p:cNvPr id="7"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30300" y="1773238"/>
            <a:ext cx="729615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 – il ricercatore infonde fiducia </a:t>
            </a:r>
            <a:r>
              <a:rPr lang="it-IT" dirty="0" smtClean="0">
                <a:latin typeface="Arial" charset="0"/>
                <a:cs typeface="Arial" charset="0"/>
              </a:rPr>
              <a:t/>
            </a:r>
            <a:br>
              <a:rPr lang="it-IT" dirty="0" smtClean="0">
                <a:latin typeface="Arial" charset="0"/>
                <a:cs typeface="Arial" charset="0"/>
              </a:rPr>
            </a:br>
            <a:r>
              <a:rPr lang="it-IT" b="0" i="0" u="none">
                <a:latin typeface="Arial" charset="0"/>
                <a:cs typeface="Arial" charset="0"/>
              </a:rPr>
              <a:t>Network in un team di apprendimento</a:t>
            </a:r>
            <a:endParaRPr lang="it-IT" dirty="0" smtClean="0">
              <a:latin typeface="Arial" charset="0"/>
              <a:cs typeface="Arial"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0825" y="908050"/>
            <a:ext cx="4862513"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6" descr="http://www.iscn.com/Images/soqrates-meeting-4.2.2010.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86400" y="2438400"/>
            <a:ext cx="3055938" cy="2292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hteck 5"/>
          <p:cNvSpPr>
            <a:spLocks noChangeArrowheads="1"/>
          </p:cNvSpPr>
          <p:nvPr/>
        </p:nvSpPr>
        <p:spPr bwMode="auto">
          <a:xfrm>
            <a:off x="5867400" y="1341438"/>
            <a:ext cx="2360613"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b="0" i="0" u="sng"/>
              <a:t>Apprendimento in team</a:t>
            </a:r>
          </a:p>
        </p:txBody>
      </p:sp>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title"/>
          </p:nvPr>
        </p:nvSpPr>
        <p:spPr>
          <a:xfrm>
            <a:off x="1600200" y="0"/>
            <a:ext cx="7219950" cy="896938"/>
          </a:xfrm>
        </p:spPr>
        <p:txBody>
          <a:bodyPr/>
          <a:lstStyle/>
          <a:p>
            <a:pPr rtl="0"/>
            <a:r>
              <a:rPr lang="it-IT" b="0" i="0" u="none">
                <a:latin typeface="Arial" charset="0"/>
                <a:cs typeface="Arial" charset="0"/>
              </a:rPr>
              <a:t>Riepilogo</a:t>
            </a:r>
          </a:p>
        </p:txBody>
      </p:sp>
      <p:sp>
        <p:nvSpPr>
          <p:cNvPr id="5" name="Espace réservé du contenu 2"/>
          <p:cNvSpPr txBox="1">
            <a:spLocks/>
          </p:cNvSpPr>
          <p:nvPr/>
        </p:nvSpPr>
        <p:spPr bwMode="auto">
          <a:xfrm>
            <a:off x="251521" y="980728"/>
            <a:ext cx="8892480" cy="4647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a:lstStyle>
          <a:p>
            <a:pPr algn="l" rtl="0"/>
            <a:r>
              <a:rPr lang="it-IT" b="0" i="0" u="none" dirty="0">
                <a:latin typeface="Arial" charset="0"/>
                <a:cs typeface="Arial" charset="0"/>
              </a:rPr>
              <a:t>Il lancio dell’apertura basato su un partenariato di fiducia richiede</a:t>
            </a:r>
          </a:p>
          <a:p>
            <a:pPr lvl="1" algn="l" rtl="0"/>
            <a:r>
              <a:rPr lang="it-IT" b="0" i="0" u="none" dirty="0">
                <a:latin typeface="Arial" charset="0"/>
                <a:cs typeface="Arial" charset="0"/>
              </a:rPr>
              <a:t>la comprensione delle differenze nelle culture per la gestione dell’apertura</a:t>
            </a:r>
          </a:p>
          <a:p>
            <a:pPr lvl="1" algn="l" rtl="0"/>
            <a:r>
              <a:rPr lang="it-IT" b="0" i="0" u="none" dirty="0">
                <a:latin typeface="Arial" charset="0"/>
                <a:cs typeface="Arial" charset="0"/>
              </a:rPr>
              <a:t>la comprensione delle esigenze e dei fattori dei partenariati di fiducia</a:t>
            </a:r>
          </a:p>
          <a:p>
            <a:pPr lvl="1" algn="l" rtl="0"/>
            <a:r>
              <a:rPr lang="it-IT" b="0" i="0" u="none" dirty="0">
                <a:latin typeface="Arial" charset="0"/>
                <a:cs typeface="Arial" charset="0"/>
              </a:rPr>
              <a:t>la creazione di un team e di giochi che fanno leva sull’apertura </a:t>
            </a:r>
          </a:p>
          <a:p>
            <a:pPr lvl="1" algn="l" rtl="0"/>
            <a:r>
              <a:rPr lang="it-IT" b="0" i="0" u="none" dirty="0">
                <a:latin typeface="Arial" charset="0"/>
                <a:cs typeface="Arial" charset="0"/>
              </a:rPr>
              <a:t>la comprensione dell’infrastruttura IT moderna a supporto dell’apprendimento in team</a:t>
            </a:r>
          </a:p>
          <a:p>
            <a:pPr algn="l" rtl="0"/>
            <a:r>
              <a:rPr lang="it-IT" b="0" i="0" u="none" dirty="0">
                <a:latin typeface="Arial" charset="0"/>
                <a:cs typeface="Arial" charset="0"/>
              </a:rPr>
              <a:t>senza l’apertura il </a:t>
            </a:r>
            <a:r>
              <a:rPr lang="it-IT" b="0" i="0" u="none" dirty="0" err="1">
                <a:latin typeface="Arial" charset="0"/>
                <a:cs typeface="Arial" charset="0"/>
              </a:rPr>
              <a:t>networking</a:t>
            </a:r>
            <a:r>
              <a:rPr lang="it-IT" b="0" i="0" u="none" dirty="0">
                <a:latin typeface="Arial" charset="0"/>
                <a:cs typeface="Arial" charset="0"/>
              </a:rPr>
              <a:t> è molto superficiale!</a:t>
            </a:r>
          </a:p>
        </p:txBody>
      </p:sp>
    </p:spTree>
  </p:cSld>
  <p:clrMapOvr>
    <a:masterClrMapping/>
  </p:clrMapOvr>
  <p:transition advTm="85161"/>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0"/>
            <a:r>
              <a:rPr lang="it-IT" b="0" i="0" u="none">
                <a:latin typeface="Arial" charset="0"/>
                <a:cs typeface="Arial" charset="0"/>
              </a:rPr>
              <a:t>Riferimenti</a:t>
            </a:r>
            <a:endParaRPr lang="it-IT" smtClean="0">
              <a:latin typeface="Arial" charset="0"/>
              <a:cs typeface="Arial" charset="0"/>
            </a:endParaRPr>
          </a:p>
        </p:txBody>
      </p:sp>
      <p:sp>
        <p:nvSpPr>
          <p:cNvPr id="8195" name="Rectangle 3"/>
          <p:cNvSpPr>
            <a:spLocks noGrp="1" noChangeArrowheads="1"/>
          </p:cNvSpPr>
          <p:nvPr>
            <p:ph type="body" idx="1"/>
          </p:nvPr>
        </p:nvSpPr>
        <p:spPr>
          <a:xfrm>
            <a:off x="468313" y="1214438"/>
            <a:ext cx="8351837" cy="4576762"/>
          </a:xfrm>
        </p:spPr>
        <p:txBody>
          <a:bodyPr/>
          <a:lstStyle/>
          <a:p>
            <a:pPr algn="l" rtl="0"/>
            <a:r>
              <a:rPr lang="it-IT" sz="1600" b="0" i="0" u="none">
                <a:latin typeface="Arial" charset="0"/>
                <a:cs typeface="Arial" charset="0"/>
              </a:rPr>
              <a:t>Organizzazione internazionale per la standardizzazione (ISO): ISO 26262. Road vehicles – Functional safety – Parts 1–9 (2011)</a:t>
            </a:r>
          </a:p>
          <a:p>
            <a:pPr algn="l" rtl="0"/>
            <a:r>
              <a:rPr lang="it-IT" sz="1600" b="0" i="0" u="none">
                <a:latin typeface="Arial" charset="0"/>
                <a:cs typeface="Arial" charset="0"/>
              </a:rPr>
              <a:t>Riel, A., Bachmann, O., Dussa-Zieger, K., Kreiner, Ch., Messnarz, R., Nevalainen, R., Sechser, B., and Tichkiewitch, S.: EU Project SafEUr - Competence Requirements for Func-tional Safety Managers, in Winkler, D., O'Connor, R.V., Messnarz, R. (eds): Systems, Soft-ware and Services Process Improvement, Communications in Computer and Information Science, CCIS 301, Springer, pp. 253-265 (2012)</a:t>
            </a:r>
          </a:p>
          <a:p>
            <a:pPr algn="l" rtl="0"/>
            <a:r>
              <a:rPr lang="it-IT" sz="1600" b="0" i="0" u="none">
                <a:latin typeface="Arial" charset="0"/>
                <a:cs typeface="Arial" charset="0"/>
              </a:rPr>
              <a:t>Messnarz, R., Sicilia, M.A., Reiner, M., Europe wide Industry Certification Using Standard Procedures based on ISO 17024, in: Atti della conferenza TAEE a Vigo Spagna, Pubblicato da IEEE, Giugno 2012 (2012)</a:t>
            </a:r>
          </a:p>
          <a:p>
            <a:pPr algn="l" rtl="0"/>
            <a:r>
              <a:rPr lang="it-IT" sz="1600" b="0" i="0" u="none">
                <a:latin typeface="Arial" charset="0"/>
                <a:cs typeface="Arial" charset="0"/>
              </a:rPr>
              <a:t>Automotive SPICE, www.automotive-spice.com, una norma internazionale utilizzata nell’industria automobilistica, ultimo accesso il 07/04/2013</a:t>
            </a:r>
          </a:p>
          <a:p>
            <a:pPr algn="l" rtl="0"/>
            <a:r>
              <a:rPr lang="it-IT" sz="1600" b="0" i="0" u="none">
                <a:latin typeface="Arial" charset="0"/>
                <a:cs typeface="Arial" charset="0"/>
              </a:rPr>
              <a:t>Riel, A.; Tichkiewitch, S.; Messnarz, R.: Qualification and Certification for the Competitive Edge in Integrated Design. In: CIRP Journal of Manufacturing Science and Technology. Elsevier, Vol. 2, Issue 4, pp. 279–289 (2010)</a:t>
            </a:r>
            <a:endParaRPr lang="it-IT" sz="1600" dirty="0" smtClean="0">
              <a:latin typeface="Arial" charset="0"/>
              <a:cs typeface="Arial" charset="0"/>
            </a:endParaRPr>
          </a:p>
          <a:p>
            <a:pPr algn="l" rtl="0">
              <a:lnSpc>
                <a:spcPct val="90000"/>
              </a:lnSpc>
              <a:buFontTx/>
              <a:buNone/>
            </a:pPr>
            <a:endParaRPr lang="it-IT" sz="1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a:r>
              <a:rPr lang="it-IT" b="0" i="0" u="none">
                <a:latin typeface="Arial" charset="0"/>
                <a:cs typeface="Arial" charset="0"/>
              </a:rPr>
              <a:t>Riferimenti agli Autori</a:t>
            </a:r>
            <a:endParaRPr lang="it-IT" smtClean="0">
              <a:latin typeface="Arial" charset="0"/>
              <a:cs typeface="Arial" charset="0"/>
            </a:endParaRPr>
          </a:p>
        </p:txBody>
      </p:sp>
      <p:sp>
        <p:nvSpPr>
          <p:cNvPr id="9219" name="Rectangle 3"/>
          <p:cNvSpPr>
            <a:spLocks noGrp="1" noChangeArrowheads="1"/>
          </p:cNvSpPr>
          <p:nvPr>
            <p:ph type="body" idx="1"/>
          </p:nvPr>
        </p:nvSpPr>
        <p:spPr>
          <a:xfrm>
            <a:off x="323850" y="1412875"/>
            <a:ext cx="8569325" cy="4378325"/>
          </a:xfrm>
        </p:spPr>
        <p:txBody>
          <a:bodyPr/>
          <a:lstStyle/>
          <a:p>
            <a:pPr algn="l" rtl="0">
              <a:lnSpc>
                <a:spcPct val="80000"/>
              </a:lnSpc>
              <a:buFontTx/>
              <a:buNone/>
            </a:pPr>
            <a:r>
              <a:rPr lang="it-IT" sz="1400" b="0" i="0" u="none">
                <a:latin typeface="Arial" charset="0"/>
                <a:cs typeface="Arial" charset="0"/>
              </a:rPr>
              <a:t>Questo materiale formativo è stato certificato secondo le norme </a:t>
            </a:r>
            <a:r>
              <a:rPr lang="it-IT" sz="1400" b="1" i="0" u="none">
                <a:latin typeface="Arial" charset="0"/>
                <a:cs typeface="Arial" charset="0"/>
              </a:rPr>
              <a:t>ECQA – European Certification and Qualification Association.</a:t>
            </a:r>
          </a:p>
          <a:p>
            <a:pPr algn="l" rtl="0">
              <a:lnSpc>
                <a:spcPct val="80000"/>
              </a:lnSpc>
              <a:buFontTx/>
              <a:buNone/>
            </a:pPr>
            <a:endParaRPr lang="it-IT" sz="1400" b="1" dirty="0" smtClean="0">
              <a:latin typeface="Arial" charset="0"/>
              <a:cs typeface="Arial" charset="0"/>
            </a:endParaRPr>
          </a:p>
          <a:p>
            <a:pPr algn="l" rtl="0">
              <a:lnSpc>
                <a:spcPct val="80000"/>
              </a:lnSpc>
              <a:buFontTx/>
              <a:buNone/>
            </a:pPr>
            <a:r>
              <a:rPr lang="it-IT" sz="1400" b="0" i="0" u="none">
                <a:latin typeface="Arial" charset="0"/>
                <a:cs typeface="Arial" charset="0"/>
              </a:rPr>
              <a:t>Il materiale formativo è stato sviluppato dal consorzio internazionale </a:t>
            </a:r>
            <a:r>
              <a:rPr lang="it-IT" sz="1400" b="1" i="0" u="none">
                <a:latin typeface="Arial" charset="0"/>
                <a:cs typeface="Arial" charset="0"/>
              </a:rPr>
              <a:t>“From Idea to Enterprise”:</a:t>
            </a:r>
          </a:p>
          <a:p>
            <a:pPr algn="l" rtl="0">
              <a:lnSpc>
                <a:spcPct val="80000"/>
              </a:lnSpc>
            </a:pPr>
            <a:endParaRPr lang="it-IT" sz="1400" dirty="0" smtClean="0">
              <a:latin typeface="Arial" charset="0"/>
              <a:cs typeface="Arial" charset="0"/>
            </a:endParaRPr>
          </a:p>
          <a:p>
            <a:pPr algn="l" rtl="0">
              <a:lnSpc>
                <a:spcPct val="80000"/>
              </a:lnSpc>
            </a:pPr>
            <a:r>
              <a:rPr lang="it-IT" sz="1400" b="1" i="0" u="none">
                <a:latin typeface="Arial" charset="0"/>
                <a:cs typeface="Arial" charset="0"/>
              </a:rPr>
              <a:t>RPIC-VIP s.r.o.,</a:t>
            </a:r>
            <a:r>
              <a:rPr lang="it-IT" sz="1400" b="0" i="0" u="none">
                <a:latin typeface="Arial" charset="0"/>
                <a:cs typeface="Arial" charset="0"/>
              </a:rPr>
              <a:t> Repubblica Ceca, </a:t>
            </a:r>
            <a:r>
              <a:rPr lang="it-IT" sz="1400" b="0" i="0" u="none">
                <a:latin typeface="Arial" charset="0"/>
                <a:cs typeface="Arial" charset="0"/>
                <a:hlinkClick r:id="rId3"/>
              </a:rPr>
              <a:t>www.rpic-vip.cz</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ISQ,</a:t>
            </a:r>
            <a:r>
              <a:rPr lang="it-IT" sz="1400" b="0" i="0" u="none">
                <a:latin typeface="Arial" charset="0"/>
                <a:cs typeface="Arial" charset="0"/>
              </a:rPr>
              <a:t> Portogallo, </a:t>
            </a:r>
            <a:r>
              <a:rPr lang="it-IT" sz="1400" b="0" i="0" u="none">
                <a:latin typeface="Arial" charset="0"/>
                <a:cs typeface="Arial" charset="0"/>
                <a:hlinkClick r:id="rId4"/>
              </a:rPr>
              <a:t>www.isq.pt</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EUROSUCCESS CONSULTING,</a:t>
            </a:r>
            <a:r>
              <a:rPr lang="it-IT" sz="1400" b="0" i="0" u="none">
                <a:latin typeface="Arial" charset="0"/>
                <a:cs typeface="Arial" charset="0"/>
              </a:rPr>
              <a:t> Cipro, </a:t>
            </a:r>
            <a:r>
              <a:rPr lang="it-IT" sz="1400" b="0" i="0" u="none">
                <a:latin typeface="Arial" charset="0"/>
                <a:cs typeface="Arial" charset="0"/>
                <a:hlinkClick r:id="rId5"/>
              </a:rPr>
              <a:t>www.eurosc.eu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r>
              <a:rPr lang="it-IT" sz="1400" b="1" i="0" u="none">
                <a:latin typeface="Arial" charset="0"/>
                <a:cs typeface="Arial" charset="0"/>
              </a:rPr>
              <a:t>CIRSES,</a:t>
            </a:r>
            <a:r>
              <a:rPr lang="it-IT" sz="1400" b="0" i="0" u="none">
                <a:latin typeface="Arial" charset="0"/>
                <a:cs typeface="Arial" charset="0"/>
              </a:rPr>
              <a:t> Italia, </a:t>
            </a:r>
            <a:r>
              <a:rPr lang="it-IT" sz="1400" b="0" i="0" u="none">
                <a:latin typeface="Arial" charset="0"/>
                <a:cs typeface="Arial" charset="0"/>
                <a:hlinkClick r:id="rId6"/>
              </a:rPr>
              <a:t>www.cirses.it</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ISCN Ges.m.b.H,</a:t>
            </a:r>
            <a:r>
              <a:rPr lang="it-IT" sz="1400" b="0" i="0" u="none">
                <a:latin typeface="Arial" charset="0"/>
                <a:cs typeface="Arial" charset="0"/>
              </a:rPr>
              <a:t> Austria, </a:t>
            </a:r>
            <a:r>
              <a:rPr lang="it-IT" sz="1400" b="0" i="0" u="none">
                <a:latin typeface="Arial" charset="0"/>
                <a:cs typeface="Arial" charset="0"/>
                <a:hlinkClick r:id="rId7"/>
              </a:rPr>
              <a:t>www.iscn.com</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European Manufacturing and Innovation Research Association AISBL,</a:t>
            </a:r>
            <a:r>
              <a:rPr lang="it-IT" sz="1400" b="0" i="0" u="none">
                <a:latin typeface="Arial" charset="0"/>
                <a:cs typeface="Arial" charset="0"/>
              </a:rPr>
              <a:t> Belgio/Francia, </a:t>
            </a:r>
            <a:r>
              <a:rPr lang="it-IT" sz="1400" b="0" i="0" u="none">
                <a:latin typeface="Arial" charset="0"/>
                <a:cs typeface="Arial" charset="0"/>
                <a:hlinkClick r:id="rId8"/>
              </a:rPr>
              <a:t>www.emiracle.eu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endParaRPr lang="it-IT" sz="1400" dirty="0" smtClean="0">
              <a:latin typeface="Arial" charset="0"/>
              <a:cs typeface="Arial" charset="0"/>
            </a:endParaRPr>
          </a:p>
          <a:p>
            <a:pPr algn="l" rtl="0">
              <a:lnSpc>
                <a:spcPct val="80000"/>
              </a:lnSpc>
            </a:pPr>
            <a:r>
              <a:rPr lang="it-IT" sz="1400" b="0" i="0" u="none">
                <a:latin typeface="Arial" charset="0"/>
                <a:cs typeface="Arial" charset="0"/>
              </a:rPr>
              <a:t>Lo sviluppo di questo materiale formativo è stato in parte finanziato dall’UE con:</a:t>
            </a:r>
          </a:p>
          <a:p>
            <a:pPr algn="l" rtl="0">
              <a:lnSpc>
                <a:spcPct val="80000"/>
              </a:lnSpc>
              <a:buFontTx/>
              <a:buNone/>
            </a:pPr>
            <a:r>
              <a:rPr lang="it-IT" sz="1400" b="0" i="0" u="none">
                <a:latin typeface="Arial" charset="0"/>
                <a:cs typeface="Arial" charset="0"/>
              </a:rPr>
              <a:t>	il Programma Leonardo da Vinci 2012-1-CZ1-LEO05-09679.</a:t>
            </a:r>
          </a:p>
          <a:p>
            <a:pPr algn="l" rtl="0">
              <a:lnSpc>
                <a:spcPct val="80000"/>
              </a:lnSpc>
            </a:pPr>
            <a:endParaRPr lang="it-IT" sz="1400" dirty="0" smtClean="0">
              <a:latin typeface="Arial" charset="0"/>
              <a:cs typeface="Arial" charset="0"/>
            </a:endParaRPr>
          </a:p>
          <a:p>
            <a:pPr algn="l" rtl="0">
              <a:lnSpc>
                <a:spcPct val="80000"/>
              </a:lnSpc>
            </a:pPr>
            <a:endParaRPr lang="it-IT" sz="2000" dirty="0" smtClean="0">
              <a:latin typeface="Arial" charset="0"/>
              <a:cs typeface="Arial" charset="0"/>
            </a:endParaRPr>
          </a:p>
        </p:txBody>
      </p:sp>
      <p:sp>
        <p:nvSpPr>
          <p:cNvPr id="9221" name="Text Box 5"/>
          <p:cNvSpPr txBox="1">
            <a:spLocks noChangeArrowheads="1"/>
          </p:cNvSpPr>
          <p:nvPr/>
        </p:nvSpPr>
        <p:spPr bwMode="auto">
          <a:xfrm>
            <a:off x="3492500" y="4859338"/>
            <a:ext cx="5373688" cy="730250"/>
          </a:xfrm>
          <a:prstGeom prst="rect">
            <a:avLst/>
          </a:prstGeom>
          <a:noFill/>
          <a:ln w="9525">
            <a:noFill/>
            <a:miter lim="800000"/>
            <a:headEnd/>
            <a:tailEnd/>
          </a:ln>
        </p:spPr>
        <p:txBody>
          <a:bodyPr>
            <a:spAutoFit/>
          </a:bodyPr>
          <a:lstStyle/>
          <a:p>
            <a:pPr algn="l" rtl="0"/>
            <a:r>
              <a:rPr lang="it-IT" sz="1400" b="0" i="0" u="none">
                <a:solidFill>
                  <a:srgbClr val="000099"/>
                </a:solidFill>
                <a:latin typeface="Tw Cen MT" pitchFamily="34" charset="0"/>
              </a:rPr>
              <a:t>Questa pubblicazione riflette il punto di vista esclusivo degli autori e la Commissione non può essere ritenuta responsabile di eventuali utilizzi che potrebbero essere fatti delle informazioni ivi contenute. </a:t>
            </a:r>
          </a:p>
        </p:txBody>
      </p:sp>
      <p:pic>
        <p:nvPicPr>
          <p:cNvPr id="1026" name="Picture 2" descr="EU_flag_LLP_EN-01"/>
          <p:cNvPicPr>
            <a:picLocks noChangeAspect="1" noChangeArrowheads="1"/>
          </p:cNvPicPr>
          <p:nvPr/>
        </p:nvPicPr>
        <p:blipFill>
          <a:blip r:embed="rId9" cstate="print"/>
          <a:srcRect/>
          <a:stretch>
            <a:fillRect/>
          </a:stretch>
        </p:blipFill>
        <p:spPr bwMode="auto">
          <a:xfrm>
            <a:off x="683568" y="4869160"/>
            <a:ext cx="2088232" cy="815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rtl="0"/>
            <a:r>
              <a:rPr lang="it-IT" b="0" i="0" u="none">
                <a:latin typeface="Arial" charset="0"/>
                <a:cs typeface="Arial" charset="0"/>
              </a:rPr>
              <a:t>Obiettivi di apprendimento</a:t>
            </a:r>
          </a:p>
        </p:txBody>
      </p:sp>
      <p:sp>
        <p:nvSpPr>
          <p:cNvPr id="5123" name="Espace réservé du contenu 2"/>
          <p:cNvSpPr>
            <a:spLocks noGrp="1"/>
          </p:cNvSpPr>
          <p:nvPr>
            <p:ph idx="1"/>
          </p:nvPr>
        </p:nvSpPr>
        <p:spPr/>
        <p:txBody>
          <a:bodyPr>
            <a:normAutofit/>
          </a:bodyPr>
          <a:lstStyle/>
          <a:p>
            <a:pPr algn="l" rtl="0">
              <a:spcAft>
                <a:spcPct val="70000"/>
              </a:spcAft>
            </a:pPr>
            <a:r>
              <a:rPr lang="it-IT" sz="2000" b="0" i="0" u="sng">
                <a:latin typeface="Arial" charset="0"/>
              </a:rPr>
              <a:t> </a:t>
            </a:r>
            <a:r>
              <a:rPr lang="it-IT" sz="2400" b="0" i="0" u="sng">
                <a:latin typeface="Arial" charset="0"/>
              </a:rPr>
              <a:t>Il partecipante conosce </a:t>
            </a:r>
            <a:r>
              <a:rPr lang="it-IT" sz="2400" b="1" i="0" u="sng">
                <a:latin typeface="Arial" charset="0"/>
              </a:rPr>
              <a:t>capacità personali tipiche di persone</a:t>
            </a:r>
            <a:r>
              <a:rPr lang="it-IT" sz="2400" b="0" i="0" u="sng">
                <a:latin typeface="Arial" charset="0"/>
              </a:rPr>
              <a:t> che sono in grado di operare in team di apprendimento (abilità sociali in coppia con capacità tecniche).</a:t>
            </a:r>
          </a:p>
          <a:p>
            <a:pPr algn="l" rtl="0">
              <a:spcAft>
                <a:spcPct val="70000"/>
              </a:spcAft>
            </a:pPr>
            <a:r>
              <a:rPr lang="it-IT" sz="2400" b="0" i="0" u="none">
                <a:latin typeface="Arial" charset="0"/>
              </a:rPr>
              <a:t>  </a:t>
            </a:r>
            <a:r>
              <a:rPr lang="it-IT" sz="2400" b="0" i="0" u="sng">
                <a:latin typeface="Arial" charset="0"/>
              </a:rPr>
              <a:t>Il partecipante conosce </a:t>
            </a:r>
            <a:r>
              <a:rPr lang="it-IT" sz="2400" b="1" i="0" u="sng">
                <a:latin typeface="Arial" charset="0"/>
              </a:rPr>
              <a:t>criteri tipici di successo e di rottura</a:t>
            </a:r>
            <a:r>
              <a:rPr lang="it-IT" sz="2400" b="0" i="0" u="sng">
                <a:latin typeface="Arial" charset="0"/>
              </a:rPr>
              <a:t> per lavorare in </a:t>
            </a:r>
            <a:r>
              <a:rPr lang="it-IT" sz="2400" b="1" i="0" u="sng">
                <a:latin typeface="Arial" charset="0"/>
              </a:rPr>
              <a:t>ambienti di apprendimento in team</a:t>
            </a:r>
            <a:r>
              <a:rPr lang="it-IT" sz="2400" b="0" i="0" u="sng">
                <a:latin typeface="Arial" charset="0"/>
              </a:rPr>
              <a:t>.</a:t>
            </a:r>
          </a:p>
          <a:p>
            <a:pPr algn="l" rtl="0">
              <a:spcAft>
                <a:spcPct val="70000"/>
              </a:spcAft>
            </a:pPr>
            <a:r>
              <a:rPr lang="it-IT" sz="2400" b="0" i="0" u="none">
                <a:latin typeface="Arial" charset="0"/>
              </a:rPr>
              <a:t>  </a:t>
            </a:r>
            <a:r>
              <a:rPr lang="it-IT" sz="2400" b="0" i="0" u="sng">
                <a:latin typeface="Arial" charset="0"/>
              </a:rPr>
              <a:t>Il partecipante conosce i </a:t>
            </a:r>
            <a:r>
              <a:rPr lang="it-IT" sz="2400" b="1" i="0" u="sng">
                <a:latin typeface="Arial" charset="0"/>
              </a:rPr>
              <a:t>vantaggi dell'apprendimento in team</a:t>
            </a:r>
            <a:r>
              <a:rPr lang="it-IT" sz="2400" b="0" i="0" u="sng">
                <a:latin typeface="Arial" charset="0"/>
              </a:rPr>
              <a:t> e può descrivere esempi di strategie di empowerment.</a:t>
            </a:r>
            <a:endParaRPr lang="it-IT" dirty="0" smtClean="0"/>
          </a:p>
        </p:txBody>
      </p:sp>
    </p:spTree>
    <p:extLst>
      <p:ext uri="{BB962C8B-B14F-4D97-AF65-F5344CB8AC3E}">
        <p14:creationId xmlns:p14="http://schemas.microsoft.com/office/powerpoint/2010/main" xmlns="" val="461431264"/>
      </p:ext>
    </p:extLst>
  </p:cSld>
  <p:clrMapOvr>
    <a:masterClrMapping/>
  </p:clrMapOvr>
  <p:transition advTm="593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Principi</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lnSpc>
                <a:spcPct val="90000"/>
              </a:lnSpc>
            </a:pPr>
            <a:r>
              <a:rPr lang="it-IT" sz="2600" b="0" i="0" u="sng">
                <a:latin typeface="Arial" charset="0"/>
                <a:cs typeface="Arial" charset="0"/>
              </a:rPr>
              <a:t>Abilità personali di persone</a:t>
            </a:r>
            <a:r>
              <a:rPr lang="it-IT" sz="2600" b="0" i="0" u="none">
                <a:latin typeface="Arial" charset="0"/>
                <a:cs typeface="Arial" charset="0"/>
              </a:rPr>
              <a:t> </a:t>
            </a:r>
          </a:p>
          <a:p>
            <a:pPr lvl="1" algn="l" rtl="0">
              <a:lnSpc>
                <a:spcPct val="90000"/>
              </a:lnSpc>
            </a:pPr>
            <a:r>
              <a:rPr lang="it-IT" sz="2200" b="0" i="0" u="sng">
                <a:latin typeface="Arial" charset="0"/>
                <a:cs typeface="Arial" charset="0"/>
              </a:rPr>
              <a:t>Comprensione delle differenze culturali</a:t>
            </a:r>
          </a:p>
          <a:p>
            <a:pPr lvl="2" algn="l" rtl="0">
              <a:lnSpc>
                <a:spcPct val="90000"/>
              </a:lnSpc>
            </a:pPr>
            <a:r>
              <a:rPr lang="it-IT" sz="1600" b="0" i="0" u="sng">
                <a:latin typeface="Arial" charset="0"/>
                <a:cs typeface="Arial" charset="0"/>
              </a:rPr>
              <a:t>Le diverse culture mostrano apertura in diversi modi</a:t>
            </a:r>
            <a:r>
              <a:rPr lang="it-IT" sz="1600" b="0" i="0" u="none">
                <a:latin typeface="Arial" charset="0"/>
                <a:cs typeface="Arial" charset="0"/>
              </a:rPr>
              <a:t> </a:t>
            </a:r>
          </a:p>
          <a:p>
            <a:pPr lvl="1" algn="l" rtl="0">
              <a:lnSpc>
                <a:spcPct val="90000"/>
              </a:lnSpc>
            </a:pPr>
            <a:r>
              <a:rPr lang="it-IT" sz="2200" b="0" i="0" u="sng">
                <a:latin typeface="Arial" charset="0"/>
                <a:cs typeface="Arial" charset="0"/>
              </a:rPr>
              <a:t>Apertura come abilità sociale</a:t>
            </a:r>
          </a:p>
          <a:p>
            <a:pPr lvl="2" algn="l" rtl="0">
              <a:lnSpc>
                <a:spcPct val="90000"/>
              </a:lnSpc>
            </a:pPr>
            <a:r>
              <a:rPr lang="it-IT" sz="1600" b="0" i="0" u="sng">
                <a:latin typeface="Arial" charset="0"/>
                <a:cs typeface="Arial" charset="0"/>
              </a:rPr>
              <a:t>Esistono diversi giochi di società a disposizione dei team per imparare ed esercitare l’apertura</a:t>
            </a:r>
            <a:r>
              <a:rPr lang="it-IT" sz="1600" b="0" i="0" u="none">
                <a:latin typeface="Arial" charset="0"/>
                <a:cs typeface="Arial" charset="0"/>
              </a:rPr>
              <a:t> </a:t>
            </a:r>
          </a:p>
          <a:p>
            <a:pPr lvl="1" algn="l" rtl="0">
              <a:lnSpc>
                <a:spcPct val="90000"/>
              </a:lnSpc>
            </a:pPr>
            <a:r>
              <a:rPr lang="it-IT" sz="2200" b="0" i="0" u="sng">
                <a:latin typeface="Arial" charset="0"/>
                <a:cs typeface="Arial" charset="0"/>
              </a:rPr>
              <a:t>Intelligenza emotiva</a:t>
            </a:r>
          </a:p>
          <a:p>
            <a:pPr lvl="2" algn="l" rtl="0">
              <a:lnSpc>
                <a:spcPct val="90000"/>
              </a:lnSpc>
            </a:pPr>
            <a:r>
              <a:rPr lang="it-IT" sz="1600" b="0" i="0" u="sng">
                <a:latin typeface="Arial" charset="0"/>
                <a:cs typeface="Arial" charset="0"/>
              </a:rPr>
              <a:t>Esistono diversi giochi di società a disposizione dei team per imparare ed esercitare l’apertura</a:t>
            </a:r>
            <a:r>
              <a:rPr lang="it-IT" sz="1600" b="0" i="0" u="none">
                <a:latin typeface="Arial" charset="0"/>
                <a:cs typeface="Arial" charset="0"/>
              </a:rPr>
              <a:t> </a:t>
            </a:r>
          </a:p>
          <a:p>
            <a:pPr algn="l" rtl="0">
              <a:lnSpc>
                <a:spcPct val="90000"/>
              </a:lnSpc>
            </a:pPr>
            <a:r>
              <a:rPr lang="it-IT" sz="2600" b="0" i="0" u="sng">
                <a:latin typeface="Arial" charset="0"/>
                <a:cs typeface="Arial" charset="0"/>
              </a:rPr>
              <a:t>Apprendimento in team e partenariati di fiducia</a:t>
            </a:r>
          </a:p>
          <a:p>
            <a:pPr lvl="1" algn="l" rtl="0">
              <a:lnSpc>
                <a:spcPct val="90000"/>
              </a:lnSpc>
            </a:pPr>
            <a:r>
              <a:rPr lang="it-IT" sz="2200" b="0" i="0" u="sng">
                <a:latin typeface="Arial" charset="0"/>
                <a:cs typeface="Arial" charset="0"/>
              </a:rPr>
              <a:t>Apertura e partenariati di fiducia in team</a:t>
            </a:r>
          </a:p>
          <a:p>
            <a:pPr lvl="2" algn="l" rtl="0">
              <a:lnSpc>
                <a:spcPct val="90000"/>
              </a:lnSpc>
            </a:pPr>
            <a:r>
              <a:rPr lang="it-IT" sz="1600" b="0" i="0" u="sng">
                <a:latin typeface="Arial" charset="0"/>
                <a:cs typeface="Arial" charset="0"/>
              </a:rPr>
              <a:t>Comprensione comune dell’etica, rispetto dei DPI</a:t>
            </a:r>
            <a:endParaRPr lang="it-IT" sz="1600" dirty="0">
              <a:latin typeface="Arial" charset="0"/>
              <a:cs typeface="Arial" charset="0"/>
            </a:endParaRPr>
          </a:p>
          <a:p>
            <a:pPr lvl="1" algn="l" rtl="0">
              <a:lnSpc>
                <a:spcPct val="90000"/>
              </a:lnSpc>
            </a:pPr>
            <a:r>
              <a:rPr lang="it-IT" sz="2200" b="0" i="0" u="sng">
                <a:latin typeface="Arial" charset="0"/>
                <a:cs typeface="Arial" charset="0"/>
              </a:rPr>
              <a:t>Apprendimento in team in infrastrutture IT avanzate</a:t>
            </a:r>
            <a:r>
              <a:rPr lang="it-IT" sz="2200" b="0" i="0" u="none">
                <a:latin typeface="Arial" charset="0"/>
                <a:cs typeface="Arial" charset="0"/>
              </a:rPr>
              <a:t> </a:t>
            </a:r>
          </a:p>
          <a:p>
            <a:pPr lvl="2" algn="l" rtl="0">
              <a:lnSpc>
                <a:spcPct val="90000"/>
              </a:lnSpc>
            </a:pPr>
            <a:r>
              <a:rPr lang="it-IT" sz="1600" b="0" i="0" u="sng">
                <a:latin typeface="Arial" charset="0"/>
                <a:cs typeface="Arial" charset="0"/>
              </a:rPr>
              <a:t>Accesso ad ambienti di apprendimento condiviso</a:t>
            </a:r>
            <a:r>
              <a:rPr lang="it-IT" sz="1600" b="0" i="0" u="none">
                <a:latin typeface="Arial" charset="0"/>
                <a:cs typeface="Arial" charset="0"/>
              </a:rPr>
              <a:t> </a:t>
            </a:r>
          </a:p>
          <a:p>
            <a:pPr lvl="1" algn="l" rtl="0">
              <a:lnSpc>
                <a:spcPct val="90000"/>
              </a:lnSpc>
            </a:pPr>
            <a:endParaRPr lang="it-IT" sz="2200" dirty="0">
              <a:latin typeface="Arial" charset="0"/>
              <a:cs typeface="Arial" charset="0"/>
            </a:endParaRPr>
          </a:p>
          <a:p>
            <a:pPr lvl="1" algn="l" rtl="0">
              <a:lnSpc>
                <a:spcPct val="90000"/>
              </a:lnSpc>
            </a:pPr>
            <a:endParaRPr lang="it-IT" sz="2200" dirty="0">
              <a:latin typeface="Arial" charset="0"/>
              <a:cs typeface="Arial" charset="0"/>
            </a:endParaRPr>
          </a:p>
          <a:p>
            <a:pPr algn="l" rtl="0">
              <a:buFontTx/>
              <a:buNone/>
              <a:defRPr/>
            </a:pPr>
            <a:endParaRPr lang="it-IT" dirty="0" smtClean="0">
              <a:latin typeface="Arial" charset="0"/>
              <a:cs typeface="Arial" charset="0"/>
            </a:endParaRPr>
          </a:p>
        </p:txBody>
      </p:sp>
    </p:spTree>
  </p:cSld>
  <p:clrMapOvr>
    <a:masterClrMapping/>
  </p:clrMapOvr>
  <p:transition advTm="9554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Case study - Gestione dell’innovazione</a:t>
            </a:r>
            <a:endParaRPr lang="it-IT" dirty="0" smtClean="0">
              <a:latin typeface="Arial" charset="0"/>
              <a:cs typeface="Arial" charset="0"/>
            </a:endParaRPr>
          </a:p>
        </p:txBody>
      </p:sp>
      <p:sp>
        <p:nvSpPr>
          <p:cNvPr id="9219" name="Espace réservé du contenu 2"/>
          <p:cNvSpPr>
            <a:spLocks noGrp="1"/>
          </p:cNvSpPr>
          <p:nvPr>
            <p:ph idx="1"/>
          </p:nvPr>
        </p:nvSpPr>
        <p:spPr>
          <a:xfrm>
            <a:off x="457200" y="1214438"/>
            <a:ext cx="8229600" cy="5102225"/>
          </a:xfrm>
        </p:spPr>
        <p:txBody>
          <a:bodyPr/>
          <a:lstStyle/>
          <a:p>
            <a:pPr algn="l" rtl="0">
              <a:lnSpc>
                <a:spcPct val="90000"/>
              </a:lnSpc>
            </a:pPr>
            <a:r>
              <a:rPr lang="it-IT" b="0" i="0" u="sng">
                <a:latin typeface="Arial" charset="0"/>
              </a:rPr>
              <a:t>I criteri di successo sono</a:t>
            </a:r>
          </a:p>
          <a:p>
            <a:pPr lvl="1" algn="l" rtl="0">
              <a:lnSpc>
                <a:spcPct val="90000"/>
              </a:lnSpc>
              <a:buFontTx/>
              <a:buChar char="–"/>
            </a:pPr>
            <a:r>
              <a:rPr lang="it-IT" sz="2800" b="0" i="0" u="sng">
                <a:latin typeface="Arial" charset="0"/>
              </a:rPr>
              <a:t>utilizzo di </a:t>
            </a:r>
            <a:r>
              <a:rPr lang="it-IT" sz="2800" b="1" i="0" u="sng">
                <a:latin typeface="Arial" charset="0"/>
              </a:rPr>
              <a:t>modelli per comprendere le diverse culture</a:t>
            </a:r>
          </a:p>
          <a:p>
            <a:pPr lvl="1" algn="l" rtl="0">
              <a:lnSpc>
                <a:spcPct val="90000"/>
              </a:lnSpc>
              <a:buFontTx/>
              <a:buChar char="–"/>
            </a:pPr>
            <a:r>
              <a:rPr lang="it-IT" sz="2800" b="0" i="0" u="sng">
                <a:latin typeface="Arial" charset="0"/>
              </a:rPr>
              <a:t>utilizzo di </a:t>
            </a:r>
            <a:r>
              <a:rPr lang="it-IT" sz="2800" b="1" i="0" u="sng">
                <a:latin typeface="Arial" charset="0"/>
              </a:rPr>
              <a:t>giochi per discutere delle abilità di apertura</a:t>
            </a:r>
            <a:r>
              <a:rPr lang="it-IT" sz="2800" b="0" i="0" u="sng">
                <a:latin typeface="Arial" charset="0"/>
              </a:rPr>
              <a:t> nei team</a:t>
            </a:r>
          </a:p>
          <a:p>
            <a:pPr lvl="1" algn="l" rtl="0">
              <a:lnSpc>
                <a:spcPct val="90000"/>
              </a:lnSpc>
              <a:buFontTx/>
              <a:buChar char="–"/>
            </a:pPr>
            <a:r>
              <a:rPr lang="it-IT" sz="2800" b="0" i="0" u="sng">
                <a:latin typeface="Arial" charset="0"/>
              </a:rPr>
              <a:t>creazione di una </a:t>
            </a:r>
            <a:r>
              <a:rPr lang="it-IT" sz="2800" b="1" i="0" u="sng">
                <a:latin typeface="Arial" charset="0"/>
              </a:rPr>
              <a:t>situazione win-win in un partenariato di fiducia</a:t>
            </a:r>
            <a:r>
              <a:rPr lang="it-IT" sz="2800" b="0" i="0" u="sng">
                <a:latin typeface="Arial" charset="0"/>
              </a:rPr>
              <a:t> per far scaturire l’apertura</a:t>
            </a:r>
          </a:p>
          <a:p>
            <a:pPr lvl="1" algn="l" rtl="0">
              <a:lnSpc>
                <a:spcPct val="90000"/>
              </a:lnSpc>
              <a:buFontTx/>
              <a:buChar char="–"/>
            </a:pPr>
            <a:r>
              <a:rPr lang="it-IT" sz="2800" b="0" i="0" u="sng">
                <a:latin typeface="Arial" charset="0"/>
              </a:rPr>
              <a:t>apprendimento per mezzo di un’infrastruttura IT avanzata nei team</a:t>
            </a:r>
          </a:p>
          <a:p>
            <a:pPr algn="l" rtl="0">
              <a:buFontTx/>
              <a:buNone/>
              <a:defRPr/>
            </a:pPr>
            <a:endParaRPr lang="it-IT" dirty="0" smtClean="0">
              <a:latin typeface="Arial" charset="0"/>
              <a:cs typeface="Arial" charset="0"/>
            </a:endParaRPr>
          </a:p>
        </p:txBody>
      </p:sp>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Modelli per comprendere le diverse culture</a:t>
            </a:r>
            <a:endParaRPr lang="it-IT" dirty="0" smtClean="0">
              <a:latin typeface="Arial" charset="0"/>
              <a:cs typeface="Arial" charset="0"/>
            </a:endParaRPr>
          </a:p>
        </p:txBody>
      </p:sp>
      <p:sp>
        <p:nvSpPr>
          <p:cNvPr id="9219" name="Espace réservé du contenu 2"/>
          <p:cNvSpPr>
            <a:spLocks noGrp="1"/>
          </p:cNvSpPr>
          <p:nvPr>
            <p:ph idx="1"/>
          </p:nvPr>
        </p:nvSpPr>
        <p:spPr>
          <a:xfrm>
            <a:off x="457200" y="980728"/>
            <a:ext cx="8229600" cy="5335935"/>
          </a:xfrm>
        </p:spPr>
        <p:txBody>
          <a:bodyPr/>
          <a:lstStyle/>
          <a:p>
            <a:pPr algn="l" rtl="0"/>
            <a:r>
              <a:rPr lang="it-IT" b="0" i="0" u="sng" dirty="0">
                <a:latin typeface="Arial" charset="0"/>
                <a:cs typeface="Arial" charset="0"/>
              </a:rPr>
              <a:t>Indicatori della diversità culturale - </a:t>
            </a:r>
            <a:r>
              <a:rPr lang="it-IT" b="0" i="0" u="sng" dirty="0" err="1">
                <a:latin typeface="Arial" charset="0"/>
                <a:cs typeface="Arial" charset="0"/>
              </a:rPr>
              <a:t>Geert</a:t>
            </a:r>
            <a:r>
              <a:rPr lang="it-IT" b="0" i="0" u="sng" dirty="0">
                <a:latin typeface="Arial" charset="0"/>
                <a:cs typeface="Arial" charset="0"/>
              </a:rPr>
              <a:t> </a:t>
            </a:r>
            <a:r>
              <a:rPr lang="it-IT" b="0" i="0" u="sng" dirty="0" err="1">
                <a:latin typeface="Arial" charset="0"/>
                <a:cs typeface="Arial" charset="0"/>
              </a:rPr>
              <a:t>Hofstede</a:t>
            </a:r>
            <a:endParaRPr lang="it-IT" dirty="0">
              <a:latin typeface="Arial" charset="0"/>
              <a:cs typeface="Arial" charset="0"/>
            </a:endParaRPr>
          </a:p>
          <a:p>
            <a:pPr lvl="1" algn="l" rtl="0">
              <a:lnSpc>
                <a:spcPct val="120000"/>
              </a:lnSpc>
            </a:pPr>
            <a:r>
              <a:rPr lang="it-IT" sz="1400" b="1" i="0" u="sng" dirty="0">
                <a:latin typeface="Arial" charset="0"/>
                <a:cs typeface="Arial" charset="0"/>
              </a:rPr>
              <a:t>Indice di distanza del potere (PDI)</a:t>
            </a:r>
          </a:p>
          <a:p>
            <a:pPr lvl="1" algn="l" rtl="0">
              <a:lnSpc>
                <a:spcPct val="120000"/>
              </a:lnSpc>
            </a:pPr>
            <a:r>
              <a:rPr lang="it-IT" sz="1400" b="1" i="0" u="sng" dirty="0">
                <a:latin typeface="Arial" charset="0"/>
                <a:cs typeface="Arial" charset="0"/>
              </a:rPr>
              <a:t>Individualismo (IDV)</a:t>
            </a:r>
          </a:p>
          <a:p>
            <a:pPr lvl="1" algn="l" rtl="0">
              <a:lnSpc>
                <a:spcPct val="120000"/>
              </a:lnSpc>
            </a:pPr>
            <a:r>
              <a:rPr lang="it-IT" sz="1400" b="1" i="0" u="sng" dirty="0">
                <a:latin typeface="Arial" charset="0"/>
                <a:cs typeface="Arial" charset="0"/>
              </a:rPr>
              <a:t>Mascolinità (MAS)</a:t>
            </a:r>
          </a:p>
          <a:p>
            <a:pPr lvl="1" algn="l" rtl="0">
              <a:lnSpc>
                <a:spcPct val="120000"/>
              </a:lnSpc>
            </a:pPr>
            <a:r>
              <a:rPr lang="it-IT" sz="1400" b="1" i="0" u="sng" dirty="0">
                <a:latin typeface="Arial" charset="0"/>
                <a:cs typeface="Arial" charset="0"/>
              </a:rPr>
              <a:t>Indice di </a:t>
            </a:r>
            <a:r>
              <a:rPr lang="it-IT" sz="1400" b="1" i="0" u="sng" dirty="0" err="1">
                <a:latin typeface="Arial" charset="0"/>
                <a:cs typeface="Arial" charset="0"/>
              </a:rPr>
              <a:t>evitamento</a:t>
            </a:r>
            <a:r>
              <a:rPr lang="it-IT" sz="1400" b="1" i="0" u="sng" dirty="0">
                <a:latin typeface="Arial" charset="0"/>
                <a:cs typeface="Arial" charset="0"/>
              </a:rPr>
              <a:t> dell’incertezza (UAI)</a:t>
            </a:r>
          </a:p>
          <a:p>
            <a:pPr lvl="1" algn="l" rtl="0">
              <a:lnSpc>
                <a:spcPct val="120000"/>
              </a:lnSpc>
            </a:pPr>
            <a:r>
              <a:rPr lang="it-IT" sz="1400" b="1" i="0" u="sng" dirty="0">
                <a:latin typeface="Arial" charset="0"/>
                <a:cs typeface="Arial" charset="0"/>
              </a:rPr>
              <a:t>Orientamento a lungo termine (LTO)</a:t>
            </a:r>
          </a:p>
          <a:p>
            <a:pPr algn="l" rtl="0">
              <a:buFontTx/>
              <a:buNone/>
              <a:defRPr/>
            </a:pPr>
            <a:endParaRPr lang="it-IT" dirty="0" smtClean="0">
              <a:latin typeface="Arial" charset="0"/>
              <a:cs typeface="Arial" charset="0"/>
            </a:endParaRPr>
          </a:p>
        </p:txBody>
      </p:sp>
      <p:pic>
        <p:nvPicPr>
          <p:cNvPr id="4"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3645024"/>
            <a:ext cx="8410575" cy="2228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Modelli per comprendere le diverse culture</a:t>
            </a:r>
            <a:endParaRPr lang="it-IT" dirty="0" smtClean="0">
              <a:latin typeface="Arial" charset="0"/>
              <a:cs typeface="Arial" charset="0"/>
            </a:endParaRPr>
          </a:p>
        </p:txBody>
      </p:sp>
      <p:sp>
        <p:nvSpPr>
          <p:cNvPr id="5" name="Espace réservé du contenu 2"/>
          <p:cNvSpPr>
            <a:spLocks noGrp="1"/>
          </p:cNvSpPr>
          <p:nvPr>
            <p:ph idx="1"/>
          </p:nvPr>
        </p:nvSpPr>
        <p:spPr>
          <a:xfrm>
            <a:off x="457200" y="981075"/>
            <a:ext cx="8229600" cy="5102225"/>
          </a:xfrm>
        </p:spPr>
        <p:txBody>
          <a:bodyPr/>
          <a:lstStyle/>
          <a:p>
            <a:pPr algn="l" rtl="0"/>
            <a:r>
              <a:rPr lang="it-IT" b="0" i="0" u="sng">
                <a:latin typeface="Arial" charset="0"/>
                <a:cs typeface="Arial" charset="0"/>
              </a:rPr>
              <a:t>Indicatori della diversità culturale - Geerd Hofstede</a:t>
            </a:r>
            <a:endParaRPr lang="it-IT" dirty="0" smtClean="0">
              <a:latin typeface="Arial" charset="0"/>
              <a:cs typeface="Arial" charset="0"/>
            </a:endParaRPr>
          </a:p>
          <a:p>
            <a:pPr lvl="1" algn="l" rtl="0">
              <a:lnSpc>
                <a:spcPct val="120000"/>
              </a:lnSpc>
            </a:pPr>
            <a:r>
              <a:rPr lang="it-IT" sz="1400" b="1" i="0" u="sng">
                <a:latin typeface="Arial" charset="0"/>
                <a:cs typeface="Arial" charset="0"/>
              </a:rPr>
              <a:t>Esempio di cultura austriaca vs francese</a:t>
            </a:r>
          </a:p>
        </p:txBody>
      </p:sp>
      <p:pic>
        <p:nvPicPr>
          <p:cNvPr id="7" name="Picture 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9163" y="1963738"/>
            <a:ext cx="3460750" cy="3905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contenu 2"/>
          <p:cNvSpPr txBox="1">
            <a:spLocks/>
          </p:cNvSpPr>
          <p:nvPr/>
        </p:nvSpPr>
        <p:spPr bwMode="auto">
          <a:xfrm>
            <a:off x="4211960" y="4509120"/>
            <a:ext cx="4546798" cy="1595784"/>
          </a:xfrm>
          <a:prstGeom prst="rect">
            <a:avLst/>
          </a:prstGeom>
          <a:noFill/>
          <a:ln w="9525">
            <a:noFill/>
            <a:miter lim="800000"/>
            <a:headEnd/>
            <a:tailEnd/>
          </a:ln>
        </p:spPr>
        <p:txBody>
          <a:bodyPr/>
          <a:lstStyle/>
          <a:p>
            <a:pPr marL="342900" indent="-342900" algn="l" rtl="0">
              <a:spcBef>
                <a:spcPct val="20000"/>
              </a:spcBef>
              <a:buFontTx/>
              <a:buChar char="•"/>
              <a:defRPr/>
            </a:pPr>
            <a:r>
              <a:rPr lang="it-IT" b="0" i="0" u="sng" kern="0" dirty="0">
                <a:latin typeface="+mn-lt"/>
              </a:rPr>
              <a:t>Attenzione!</a:t>
            </a:r>
          </a:p>
          <a:p>
            <a:pPr marL="342900" indent="-342900" algn="l" rtl="0">
              <a:spcBef>
                <a:spcPct val="20000"/>
              </a:spcBef>
              <a:buFontTx/>
              <a:buChar char="•"/>
              <a:defRPr/>
            </a:pPr>
            <a:r>
              <a:rPr lang="it-IT" sz="1800" b="0" i="0" u="none" kern="0" dirty="0">
                <a:latin typeface="+mn-lt"/>
              </a:rPr>
              <a:t>Non utilizzate mai la vostra cultura per valutarne un’altra. Cercate piuttosto di comprendere la cultura degli altri!</a:t>
            </a:r>
          </a:p>
        </p:txBody>
      </p:sp>
      <p:sp>
        <p:nvSpPr>
          <p:cNvPr id="9" name="Espace réservé du contenu 2"/>
          <p:cNvSpPr txBox="1">
            <a:spLocks/>
          </p:cNvSpPr>
          <p:nvPr/>
        </p:nvSpPr>
        <p:spPr bwMode="auto">
          <a:xfrm>
            <a:off x="5227638" y="1412874"/>
            <a:ext cx="3644900" cy="2376165"/>
          </a:xfrm>
          <a:prstGeom prst="rect">
            <a:avLst/>
          </a:prstGeom>
          <a:noFill/>
          <a:ln w="9525">
            <a:noFill/>
            <a:miter lim="800000"/>
            <a:headEnd/>
            <a:tailEnd/>
          </a:ln>
        </p:spPr>
        <p:txBody>
          <a:bodyPr/>
          <a:lstStyle/>
          <a:p>
            <a:pPr marL="342900" indent="-342900" algn="l" rtl="0">
              <a:spcBef>
                <a:spcPct val="20000"/>
              </a:spcBef>
              <a:buFontTx/>
              <a:buChar char="•"/>
              <a:defRPr/>
            </a:pPr>
            <a:r>
              <a:rPr lang="it-IT" b="0" i="0" u="sng" kern="0">
                <a:latin typeface="+mn-lt"/>
              </a:rPr>
              <a:t>Applicazione</a:t>
            </a:r>
          </a:p>
          <a:p>
            <a:pPr marL="342900" indent="-342900" algn="l" rtl="0">
              <a:spcBef>
                <a:spcPct val="20000"/>
              </a:spcBef>
              <a:buFontTx/>
              <a:buChar char="•"/>
              <a:defRPr/>
            </a:pPr>
            <a:r>
              <a:rPr lang="it-IT" sz="1600" b="0" i="0" u="none" kern="0">
                <a:latin typeface="+mn-lt"/>
              </a:rPr>
              <a:t>La distanza del potere francese è da 3 a 4 volte maggiore, così che il comportamento austriaco può, a volte, sembrare “contrario alle giuste direttive”</a:t>
            </a:r>
          </a:p>
          <a:p>
            <a:pPr marL="342900" indent="-342900" algn="l" rtl="0">
              <a:spcBef>
                <a:spcPct val="20000"/>
              </a:spcBef>
              <a:buFontTx/>
              <a:buChar char="•"/>
              <a:defRPr/>
            </a:pPr>
            <a:r>
              <a:rPr lang="it-IT" sz="1600" b="0" i="0" u="none" kern="0">
                <a:latin typeface="+mn-lt"/>
              </a:rPr>
              <a:t>Il comportamento di mascolinità austriaco è quasi 2 volte quello francese, così che i valori femministi come le riunioni e le cene potrebbero non sembrare importanti in egual misura. </a:t>
            </a:r>
          </a:p>
        </p:txBody>
      </p:sp>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Giochi per imparare l’apertura</a:t>
            </a:r>
            <a:endParaRPr lang="it-IT" dirty="0" smtClean="0">
              <a:latin typeface="Arial" charset="0"/>
              <a:cs typeface="Arial" charset="0"/>
            </a:endParaRPr>
          </a:p>
        </p:txBody>
      </p:sp>
      <p:sp>
        <p:nvSpPr>
          <p:cNvPr id="9" name="Wolkenförmige Legende 10"/>
          <p:cNvSpPr/>
          <p:nvPr/>
        </p:nvSpPr>
        <p:spPr>
          <a:xfrm>
            <a:off x="5220072" y="2492896"/>
            <a:ext cx="3614737" cy="1504950"/>
          </a:xfrm>
          <a:prstGeom prst="cloudCallout">
            <a:avLst>
              <a:gd name="adj1" fmla="val -61248"/>
              <a:gd name="adj2" fmla="val 8662"/>
            </a:avLst>
          </a:prstGeom>
        </p:spPr>
        <p:style>
          <a:lnRef idx="2">
            <a:schemeClr val="accent6"/>
          </a:lnRef>
          <a:fillRef idx="1">
            <a:schemeClr val="lt1"/>
          </a:fillRef>
          <a:effectRef idx="0">
            <a:schemeClr val="accent6"/>
          </a:effectRef>
          <a:fontRef idx="minor">
            <a:schemeClr val="dk1"/>
          </a:fontRef>
        </p:style>
        <p:txBody>
          <a:bodyPr anchor="ctr"/>
          <a:lstStyle/>
          <a:p>
            <a:pPr algn="ctr" rtl="0">
              <a:defRPr/>
            </a:pPr>
            <a:r>
              <a:rPr lang="it-IT" sz="1600" b="0" i="0" u="none"/>
              <a:t>Le persone meno aperte parleranno solo di abilità tecniche.</a:t>
            </a:r>
          </a:p>
        </p:txBody>
      </p:sp>
      <p:sp>
        <p:nvSpPr>
          <p:cNvPr id="10" name="Wolkenförmige Legende 11"/>
          <p:cNvSpPr/>
          <p:nvPr/>
        </p:nvSpPr>
        <p:spPr>
          <a:xfrm>
            <a:off x="323528" y="2708920"/>
            <a:ext cx="3289622" cy="1503362"/>
          </a:xfrm>
          <a:prstGeom prst="cloudCallout">
            <a:avLst>
              <a:gd name="adj1" fmla="val 62021"/>
              <a:gd name="adj2" fmla="val -1239"/>
            </a:avLst>
          </a:prstGeom>
        </p:spPr>
        <p:style>
          <a:lnRef idx="2">
            <a:schemeClr val="accent6"/>
          </a:lnRef>
          <a:fillRef idx="1">
            <a:schemeClr val="lt1"/>
          </a:fillRef>
          <a:effectRef idx="0">
            <a:schemeClr val="accent6"/>
          </a:effectRef>
          <a:fontRef idx="minor">
            <a:schemeClr val="dk1"/>
          </a:fontRef>
        </p:style>
        <p:txBody>
          <a:bodyPr anchor="ctr"/>
          <a:lstStyle/>
          <a:p>
            <a:pPr algn="ctr" rtl="0">
              <a:defRPr/>
            </a:pPr>
            <a:r>
              <a:rPr lang="it-IT" sz="1600" b="0" i="0" u="none"/>
              <a:t>Le persone più aperte menzioneranno anche abilità sociali e a volte questioni personali.</a:t>
            </a:r>
          </a:p>
        </p:txBody>
      </p:sp>
      <p:sp>
        <p:nvSpPr>
          <p:cNvPr id="11" name="Rectangle 3"/>
          <p:cNvSpPr txBox="1">
            <a:spLocks noChangeArrowheads="1"/>
          </p:cNvSpPr>
          <p:nvPr/>
        </p:nvSpPr>
        <p:spPr bwMode="auto">
          <a:xfrm>
            <a:off x="609600" y="954088"/>
            <a:ext cx="7772400" cy="4114800"/>
          </a:xfrm>
          <a:prstGeom prst="rect">
            <a:avLst/>
          </a:prstGeom>
          <a:noFill/>
          <a:ln w="9525">
            <a:noFill/>
            <a:miter lim="800000"/>
            <a:headEnd/>
            <a:tailEnd/>
          </a:ln>
        </p:spPr>
        <p:txBody>
          <a:bodyPr/>
          <a:lstStyle/>
          <a:p>
            <a:pPr marL="342900" indent="-342900" algn="l" rtl="0">
              <a:spcBef>
                <a:spcPct val="20000"/>
              </a:spcBef>
              <a:buFontTx/>
              <a:buChar char="•"/>
              <a:defRPr/>
            </a:pPr>
            <a:r>
              <a:rPr lang="it-IT" b="0" i="0" u="none" kern="0" dirty="0">
                <a:latin typeface="+mn-lt"/>
              </a:rPr>
              <a:t>Specializzate dieci delle vostre abilità in relazione al lavoro della vostra attuale ricerca!</a:t>
            </a:r>
          </a:p>
          <a:p>
            <a:pPr marL="800100" lvl="1" indent="-342900" algn="l" rtl="0">
              <a:spcBef>
                <a:spcPct val="20000"/>
              </a:spcBef>
              <a:buFontTx/>
              <a:buChar char="•"/>
              <a:defRPr/>
            </a:pPr>
            <a:r>
              <a:rPr lang="it-IT" sz="1800" b="0" i="0" u="none" kern="0" dirty="0">
                <a:latin typeface="+mn-lt"/>
              </a:rPr>
              <a:t>Chiedete a ogni partner di elencare 10 abilità di questo tipo e annotatele sulla lavagna</a:t>
            </a: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Tx/>
              <a:buChar char="•"/>
              <a:defRPr/>
            </a:pPr>
            <a:endParaRPr lang="it-IT" sz="1800" kern="0" dirty="0">
              <a:latin typeface="+mn-lt"/>
            </a:endParaRPr>
          </a:p>
          <a:p>
            <a:pPr marL="800100" lvl="1" indent="-342900" algn="l" rtl="0">
              <a:spcBef>
                <a:spcPct val="20000"/>
              </a:spcBef>
              <a:buFont typeface="Arial" pitchFamily="34" charset="0"/>
              <a:buChar char="•"/>
              <a:defRPr/>
            </a:pPr>
            <a:r>
              <a:rPr lang="it-IT" sz="1800" b="0" i="0" u="none" kern="0" dirty="0">
                <a:latin typeface="+mn-lt"/>
              </a:rPr>
              <a:t>Definite e discutete le differenze nel team</a:t>
            </a:r>
          </a:p>
          <a:p>
            <a:pPr marL="342900" indent="-342900" algn="l" rtl="0">
              <a:spcBef>
                <a:spcPct val="20000"/>
              </a:spcBef>
              <a:buFontTx/>
              <a:buChar char="•"/>
              <a:defRPr/>
            </a:pPr>
            <a:endParaRPr lang="it-IT" kern="0" dirty="0">
              <a:latin typeface="+mn-lt"/>
            </a:endParaRPr>
          </a:p>
          <a:p>
            <a:pPr marL="342900" indent="-342900" algn="l" rtl="0">
              <a:spcBef>
                <a:spcPct val="20000"/>
              </a:spcBef>
              <a:buFontTx/>
              <a:buChar char="•"/>
              <a:defRPr/>
            </a:pPr>
            <a:endParaRPr lang="it-IT" kern="0" dirty="0">
              <a:latin typeface="+mn-lt"/>
            </a:endParaRPr>
          </a:p>
        </p:txBody>
      </p:sp>
      <p:pic>
        <p:nvPicPr>
          <p:cNvPr id="12" name="Picture 5" descr="diak"/>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19872" y="3356992"/>
            <a:ext cx="1809750" cy="2790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latin typeface="Arial" charset="0"/>
                <a:cs typeface="Arial" charset="0"/>
              </a:rPr>
              <a:t>Giochi per imparare l’apertura</a:t>
            </a:r>
            <a:endParaRPr lang="it-IT" dirty="0" smtClean="0">
              <a:latin typeface="Arial" charset="0"/>
              <a:cs typeface="Arial" charset="0"/>
            </a:endParaRPr>
          </a:p>
        </p:txBody>
      </p:sp>
      <p:sp>
        <p:nvSpPr>
          <p:cNvPr id="5" name="Espace réservé du contenu 2"/>
          <p:cNvSpPr>
            <a:spLocks/>
          </p:cNvSpPr>
          <p:nvPr/>
        </p:nvSpPr>
        <p:spPr bwMode="auto">
          <a:xfrm>
            <a:off x="457200" y="1066800"/>
            <a:ext cx="8229600" cy="4525963"/>
          </a:xfrm>
          <a:prstGeom prst="rect">
            <a:avLst/>
          </a:prstGeom>
          <a:noFill/>
          <a:ln w="9525">
            <a:noFill/>
            <a:miter lim="800000"/>
            <a:headEnd/>
            <a:tailEnd/>
          </a:ln>
        </p:spPr>
        <p:txBody>
          <a:bodyPr/>
          <a:lstStyle/>
          <a:p>
            <a:pPr marL="342900" indent="-342900" algn="l" rtl="0">
              <a:lnSpc>
                <a:spcPct val="90000"/>
              </a:lnSpc>
              <a:spcBef>
                <a:spcPct val="20000"/>
              </a:spcBef>
              <a:buFontTx/>
              <a:buChar char="•"/>
              <a:defRPr/>
            </a:pPr>
            <a:r>
              <a:rPr lang="it-IT" b="0" i="0" u="none">
                <a:latin typeface="Arial" charset="0"/>
              </a:rPr>
              <a:t>Prendete la foto che avete portato, non mostratela a nessuno! Parlate della foto per 5 minuti</a:t>
            </a:r>
          </a:p>
          <a:p>
            <a:pPr marL="800100" lvl="1" indent="-342900" algn="l" rtl="0">
              <a:lnSpc>
                <a:spcPct val="90000"/>
              </a:lnSpc>
              <a:spcBef>
                <a:spcPct val="20000"/>
              </a:spcBef>
              <a:buFontTx/>
              <a:buChar char="•"/>
              <a:defRPr/>
            </a:pPr>
            <a:r>
              <a:rPr lang="it-IT" sz="1800" b="0" i="0" u="none">
                <a:latin typeface="Arial" charset="0"/>
              </a:rPr>
              <a:t>Perché è importante per voi?</a:t>
            </a:r>
          </a:p>
          <a:p>
            <a:pPr marL="800100" lvl="1" indent="-342900" algn="l" rtl="0">
              <a:lnSpc>
                <a:spcPct val="90000"/>
              </a:lnSpc>
              <a:spcBef>
                <a:spcPct val="20000"/>
              </a:spcBef>
              <a:buFontTx/>
              <a:buChar char="•"/>
              <a:defRPr/>
            </a:pPr>
            <a:r>
              <a:rPr lang="it-IT" sz="1800" b="0" i="0" u="none">
                <a:latin typeface="Arial" charset="0"/>
              </a:rPr>
              <a:t>Perché avete portato quella foto?</a:t>
            </a:r>
          </a:p>
          <a:p>
            <a:pPr marL="800100" lvl="1" indent="-342900" algn="l" rtl="0">
              <a:lnSpc>
                <a:spcPct val="90000"/>
              </a:lnSpc>
              <a:spcBef>
                <a:spcPct val="20000"/>
              </a:spcBef>
              <a:buFontTx/>
              <a:buChar char="•"/>
              <a:defRPr/>
            </a:pPr>
            <a:r>
              <a:rPr lang="it-IT" sz="1800" b="0" i="0" u="none">
                <a:latin typeface="Arial" charset="0"/>
              </a:rPr>
              <a:t>Gli altri dovrebbero dirvi cosa pensano della foto, che aspetto ha!</a:t>
            </a:r>
          </a:p>
          <a:p>
            <a:pPr marL="800100" lvl="1" indent="-342900" algn="l" rtl="0">
              <a:lnSpc>
                <a:spcPct val="90000"/>
              </a:lnSpc>
              <a:spcBef>
                <a:spcPct val="20000"/>
              </a:spcBef>
              <a:buFontTx/>
              <a:buChar char="•"/>
              <a:defRPr/>
            </a:pPr>
            <a:r>
              <a:rPr lang="it-IT" sz="1800" b="0" i="0" u="none">
                <a:latin typeface="Arial" charset="0"/>
              </a:rPr>
              <a:t>Mostrate la foto e discutete delle impressioni!</a:t>
            </a:r>
          </a:p>
          <a:p>
            <a:pPr marL="800100" lvl="1" indent="-342900" algn="l" rtl="0">
              <a:lnSpc>
                <a:spcPct val="90000"/>
              </a:lnSpc>
              <a:spcBef>
                <a:spcPct val="20000"/>
              </a:spcBef>
              <a:buFontTx/>
              <a:buChar char="•"/>
              <a:defRPr/>
            </a:pPr>
            <a:endParaRPr lang="it-IT" sz="1800" u="none" dirty="0">
              <a:latin typeface="Arial" charset="0"/>
            </a:endParaRPr>
          </a:p>
          <a:p>
            <a:pPr marL="800100" lvl="1" indent="-342900" algn="l" rtl="0">
              <a:lnSpc>
                <a:spcPct val="90000"/>
              </a:lnSpc>
              <a:spcBef>
                <a:spcPct val="20000"/>
              </a:spcBef>
              <a:buFontTx/>
              <a:buChar char="•"/>
              <a:defRPr/>
            </a:pPr>
            <a:endParaRPr lang="it-IT" sz="1800" u="none" dirty="0">
              <a:latin typeface="Arial" charset="0"/>
            </a:endParaRPr>
          </a:p>
          <a:p>
            <a:pPr marL="800100" lvl="1" indent="-342900" algn="l" rtl="0">
              <a:lnSpc>
                <a:spcPct val="90000"/>
              </a:lnSpc>
              <a:spcBef>
                <a:spcPct val="20000"/>
              </a:spcBef>
              <a:buFontTx/>
              <a:buChar char="•"/>
              <a:defRPr/>
            </a:pPr>
            <a:endParaRPr lang="it-IT" sz="1800" u="none" dirty="0">
              <a:latin typeface="Arial" charset="0"/>
            </a:endParaRPr>
          </a:p>
          <a:p>
            <a:pPr marL="800100" lvl="1" indent="-342900" algn="l" rtl="0">
              <a:lnSpc>
                <a:spcPct val="90000"/>
              </a:lnSpc>
              <a:spcBef>
                <a:spcPct val="20000"/>
              </a:spcBef>
              <a:buFontTx/>
              <a:buChar char="•"/>
              <a:defRPr/>
            </a:pPr>
            <a:endParaRPr lang="it-IT" sz="1800" u="none" dirty="0">
              <a:latin typeface="Arial" charset="0"/>
            </a:endParaRPr>
          </a:p>
          <a:p>
            <a:pPr marL="800100" lvl="1" indent="-342900" algn="l" rtl="0">
              <a:lnSpc>
                <a:spcPct val="90000"/>
              </a:lnSpc>
              <a:spcBef>
                <a:spcPct val="20000"/>
              </a:spcBef>
              <a:buFontTx/>
              <a:buChar char="•"/>
              <a:defRPr/>
            </a:pPr>
            <a:endParaRPr lang="it-IT" sz="1800" u="none" dirty="0">
              <a:latin typeface="Arial" charset="0"/>
            </a:endParaRPr>
          </a:p>
          <a:p>
            <a:pPr marL="800100" lvl="1" indent="-342900" algn="l" rtl="0">
              <a:lnSpc>
                <a:spcPct val="90000"/>
              </a:lnSpc>
              <a:spcBef>
                <a:spcPct val="20000"/>
              </a:spcBef>
              <a:buFontTx/>
              <a:buChar char="•"/>
              <a:defRPr/>
            </a:pPr>
            <a:endParaRPr lang="it-IT" sz="1800" u="none" dirty="0">
              <a:latin typeface="Arial" charset="0"/>
            </a:endParaRPr>
          </a:p>
          <a:p>
            <a:pPr marL="800100" lvl="1" indent="-342900" algn="l" rtl="0">
              <a:lnSpc>
                <a:spcPct val="90000"/>
              </a:lnSpc>
              <a:spcBef>
                <a:spcPct val="20000"/>
              </a:spcBef>
              <a:buFontTx/>
              <a:buChar char="•"/>
              <a:defRPr/>
            </a:pPr>
            <a:endParaRPr lang="it-IT" sz="1800" u="none" dirty="0">
              <a:latin typeface="Arial" charset="0"/>
            </a:endParaRPr>
          </a:p>
          <a:p>
            <a:pPr marL="800100" lvl="1" indent="-342900" algn="l" rtl="0">
              <a:lnSpc>
                <a:spcPct val="90000"/>
              </a:lnSpc>
              <a:spcBef>
                <a:spcPct val="20000"/>
              </a:spcBef>
              <a:buFontTx/>
              <a:buChar char="•"/>
              <a:defRPr/>
            </a:pPr>
            <a:r>
              <a:rPr lang="it-IT" sz="1800" b="0" i="0" u="none" kern="0">
                <a:latin typeface="+mj-lt"/>
              </a:rPr>
              <a:t>Definite e discutete le differenze nel team</a:t>
            </a:r>
          </a:p>
        </p:txBody>
      </p:sp>
      <p:sp>
        <p:nvSpPr>
          <p:cNvPr id="6" name="Wolkenförmige Legende 13"/>
          <p:cNvSpPr/>
          <p:nvPr/>
        </p:nvSpPr>
        <p:spPr>
          <a:xfrm>
            <a:off x="22746" y="3586163"/>
            <a:ext cx="3613150" cy="1504950"/>
          </a:xfrm>
          <a:prstGeom prst="cloudCallout">
            <a:avLst>
              <a:gd name="adj1" fmla="val 60391"/>
              <a:gd name="adj2" fmla="val 52072"/>
            </a:avLst>
          </a:prstGeom>
        </p:spPr>
        <p:style>
          <a:lnRef idx="2">
            <a:schemeClr val="accent6"/>
          </a:lnRef>
          <a:fillRef idx="1">
            <a:schemeClr val="lt1"/>
          </a:fillRef>
          <a:effectRef idx="0">
            <a:schemeClr val="accent6"/>
          </a:effectRef>
          <a:fontRef idx="minor">
            <a:schemeClr val="dk1"/>
          </a:fontRef>
        </p:style>
        <p:txBody>
          <a:bodyPr anchor="ctr"/>
          <a:lstStyle/>
          <a:p>
            <a:pPr algn="ctr" rtl="0">
              <a:defRPr/>
            </a:pPr>
            <a:r>
              <a:rPr lang="it-IT" sz="1600" b="0" i="0" u="none"/>
              <a:t>Le persone più aperte menzioneranno anche il background personale.</a:t>
            </a:r>
          </a:p>
        </p:txBody>
      </p:sp>
      <p:sp>
        <p:nvSpPr>
          <p:cNvPr id="7" name="Wolkenförmige Legende 14"/>
          <p:cNvSpPr/>
          <p:nvPr/>
        </p:nvSpPr>
        <p:spPr>
          <a:xfrm>
            <a:off x="4999038" y="3595688"/>
            <a:ext cx="3614737" cy="1504950"/>
          </a:xfrm>
          <a:prstGeom prst="cloudCallout">
            <a:avLst>
              <a:gd name="adj1" fmla="val -59201"/>
              <a:gd name="adj2" fmla="val 55014"/>
            </a:avLst>
          </a:prstGeom>
        </p:spPr>
        <p:style>
          <a:lnRef idx="2">
            <a:schemeClr val="accent6"/>
          </a:lnRef>
          <a:fillRef idx="1">
            <a:schemeClr val="lt1"/>
          </a:fillRef>
          <a:effectRef idx="0">
            <a:schemeClr val="accent6"/>
          </a:effectRef>
          <a:fontRef idx="minor">
            <a:schemeClr val="dk1"/>
          </a:fontRef>
        </p:style>
        <p:txBody>
          <a:bodyPr anchor="ctr"/>
          <a:lstStyle/>
          <a:p>
            <a:pPr algn="ctr" rtl="0">
              <a:defRPr/>
            </a:pPr>
            <a:r>
              <a:rPr lang="it-IT" sz="1600" b="0" i="0" u="none"/>
              <a:t>Le persone meno aperte parleranno solo dei dettagli e della situazione della foto, non del background personale.</a:t>
            </a:r>
          </a:p>
        </p:txBody>
      </p:sp>
      <p:pic>
        <p:nvPicPr>
          <p:cNvPr id="8" name="Picture 4" descr="fiu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60788" y="4127500"/>
            <a:ext cx="1063625" cy="1536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763687" y="0"/>
            <a:ext cx="7345387" cy="896938"/>
          </a:xfrm>
        </p:spPr>
        <p:txBody>
          <a:bodyPr/>
          <a:lstStyle/>
          <a:p>
            <a:pPr rtl="0"/>
            <a:r>
              <a:rPr lang="it-IT" b="0" i="0" u="none" dirty="0">
                <a:latin typeface="Arial" charset="0"/>
                <a:cs typeface="Arial" charset="0"/>
              </a:rPr>
              <a:t>Utilizzate il </a:t>
            </a:r>
            <a:r>
              <a:rPr lang="it-IT" b="0" i="0" u="none" dirty="0" err="1">
                <a:latin typeface="Arial" charset="0"/>
                <a:cs typeface="Arial" charset="0"/>
              </a:rPr>
              <a:t>win-win</a:t>
            </a:r>
            <a:r>
              <a:rPr lang="it-IT" b="0" i="0" u="none" dirty="0">
                <a:latin typeface="Arial" charset="0"/>
                <a:cs typeface="Arial" charset="0"/>
              </a:rPr>
              <a:t> per creare partenariati di fiducia</a:t>
            </a:r>
            <a:endParaRPr lang="it-IT" b="1" dirty="0" smtClean="0">
              <a:latin typeface="Arial" charset="0"/>
              <a:cs typeface="Arial" charset="0"/>
            </a:endParaRPr>
          </a:p>
        </p:txBody>
      </p:sp>
      <p:sp>
        <p:nvSpPr>
          <p:cNvPr id="5" name="Espace réservé du contenu 2"/>
          <p:cNvSpPr>
            <a:spLocks/>
          </p:cNvSpPr>
          <p:nvPr/>
        </p:nvSpPr>
        <p:spPr bwMode="auto">
          <a:xfrm>
            <a:off x="179512" y="1052736"/>
            <a:ext cx="8712968" cy="45400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gn="l" rtl="0">
              <a:lnSpc>
                <a:spcPct val="90000"/>
              </a:lnSpc>
              <a:spcBef>
                <a:spcPct val="20000"/>
              </a:spcBef>
              <a:buFontTx/>
              <a:buChar char="•"/>
            </a:pPr>
            <a:r>
              <a:rPr lang="it-IT" sz="3200" b="0" i="0" u="none" dirty="0">
                <a:latin typeface="Arial" charset="0"/>
              </a:rPr>
              <a:t>Create situazioni </a:t>
            </a:r>
            <a:r>
              <a:rPr lang="it-IT" sz="3200" b="0" i="0" u="none" dirty="0" err="1">
                <a:latin typeface="Arial" charset="0"/>
              </a:rPr>
              <a:t>win-win</a:t>
            </a:r>
            <a:endParaRPr lang="it-IT" sz="3200" b="0" i="0" u="none" dirty="0">
              <a:latin typeface="Arial" charset="0"/>
            </a:endParaRPr>
          </a:p>
          <a:p>
            <a:pPr marL="800100" lvl="1" indent="-342900" algn="l" rtl="0">
              <a:lnSpc>
                <a:spcPct val="90000"/>
              </a:lnSpc>
              <a:spcBef>
                <a:spcPct val="20000"/>
              </a:spcBef>
              <a:buFontTx/>
              <a:buChar char="•"/>
            </a:pPr>
            <a:r>
              <a:rPr lang="it-IT" sz="1800" b="0" i="0" u="none" dirty="0">
                <a:latin typeface="Arial" charset="0"/>
              </a:rPr>
              <a:t>Ogni partner possiede il componente da aggiungere al prodotto tangibile finale</a:t>
            </a:r>
          </a:p>
          <a:p>
            <a:pPr marL="800100" lvl="1" indent="-342900" algn="l" rtl="0">
              <a:lnSpc>
                <a:spcPct val="90000"/>
              </a:lnSpc>
              <a:spcBef>
                <a:spcPct val="20000"/>
              </a:spcBef>
              <a:buFontTx/>
              <a:buChar char="•"/>
            </a:pPr>
            <a:r>
              <a:rPr lang="it-IT" sz="1800" b="0" i="0" u="none" dirty="0">
                <a:latin typeface="Arial" charset="0"/>
              </a:rPr>
              <a:t>In caso di sistemi generici configurabili, potrebbero esserci proprietari del sistema e proprietari degli adeguamenti specifici al contenuto di quel sistema</a:t>
            </a:r>
          </a:p>
          <a:p>
            <a:pPr marL="800100" lvl="1" indent="-342900" algn="l" rtl="0">
              <a:lnSpc>
                <a:spcPct val="90000"/>
              </a:lnSpc>
              <a:spcBef>
                <a:spcPct val="20000"/>
              </a:spcBef>
              <a:buFontTx/>
              <a:buChar char="•"/>
            </a:pPr>
            <a:r>
              <a:rPr lang="it-IT" sz="1800" b="0" i="0" u="none" dirty="0">
                <a:latin typeface="Arial" charset="0"/>
              </a:rPr>
              <a:t>Ogni partner possiede una quota percentuale del risultato finale sulla base della quota al contributo globale</a:t>
            </a:r>
          </a:p>
          <a:p>
            <a:pPr marL="800100" lvl="1" indent="-342900" algn="l" rtl="0">
              <a:lnSpc>
                <a:spcPct val="90000"/>
              </a:lnSpc>
              <a:spcBef>
                <a:spcPct val="20000"/>
              </a:spcBef>
              <a:buFontTx/>
              <a:buChar char="•"/>
            </a:pPr>
            <a:r>
              <a:rPr lang="it-IT" sz="1800" b="0" i="0" u="none" dirty="0">
                <a:latin typeface="Arial" charset="0"/>
              </a:rPr>
              <a:t>Qualcuno investe la totalità e coinvolge i partner nelle posizioni gestionali dell’azienda da costituire</a:t>
            </a:r>
          </a:p>
          <a:p>
            <a:pPr marL="800100" lvl="1" indent="-342900" algn="l" rtl="0">
              <a:lnSpc>
                <a:spcPct val="90000"/>
              </a:lnSpc>
              <a:spcBef>
                <a:spcPct val="20000"/>
              </a:spcBef>
              <a:buFontTx/>
              <a:buChar char="•"/>
            </a:pPr>
            <a:r>
              <a:rPr lang="it-IT" sz="1800" b="0" i="0" u="none" dirty="0">
                <a:latin typeface="Arial" charset="0"/>
              </a:rPr>
              <a:t>Alcuni partner sono proprietari e altri stipulano un contratto di ridistribuzione (differenziando gli utenti dagli sviluppatori) </a:t>
            </a:r>
          </a:p>
          <a:p>
            <a:pPr marL="800100" lvl="1" indent="-342900" algn="l" rtl="0">
              <a:lnSpc>
                <a:spcPct val="90000"/>
              </a:lnSpc>
              <a:spcBef>
                <a:spcPct val="20000"/>
              </a:spcBef>
              <a:buFontTx/>
              <a:buChar char="•"/>
            </a:pPr>
            <a:r>
              <a:rPr lang="it-IT" sz="1800" b="0" i="0" u="none" dirty="0">
                <a:latin typeface="Arial" charset="0"/>
              </a:rPr>
              <a:t>I partner possono beneficiare della condivisione delle conoscenze e integrarle nei proprio prodotti.</a:t>
            </a:r>
          </a:p>
          <a:p>
            <a:pPr marL="800100" lvl="1" indent="-342900" algn="l" rtl="0">
              <a:lnSpc>
                <a:spcPct val="90000"/>
              </a:lnSpc>
              <a:spcBef>
                <a:spcPct val="20000"/>
              </a:spcBef>
              <a:buFontTx/>
              <a:buChar char="•"/>
            </a:pPr>
            <a:r>
              <a:rPr lang="it-IT" sz="1800" b="0" i="0" u="none" dirty="0">
                <a:latin typeface="Arial" charset="0"/>
              </a:rPr>
              <a:t>Ecc.</a:t>
            </a:r>
          </a:p>
          <a:p>
            <a:pPr marL="342900" indent="-342900" algn="l" rtl="0">
              <a:lnSpc>
                <a:spcPct val="90000"/>
              </a:lnSpc>
              <a:spcBef>
                <a:spcPct val="20000"/>
              </a:spcBef>
              <a:buFontTx/>
              <a:buChar char="•"/>
            </a:pPr>
            <a:endParaRPr lang="it-IT" sz="3200" dirty="0">
              <a:latin typeface="Arial" charset="0"/>
            </a:endParaRPr>
          </a:p>
        </p:txBody>
      </p:sp>
      <p:sp>
        <p:nvSpPr>
          <p:cNvPr id="6" name="AutoShape 11"/>
          <p:cNvSpPr>
            <a:spLocks noChangeArrowheads="1"/>
          </p:cNvSpPr>
          <p:nvPr/>
        </p:nvSpPr>
        <p:spPr bwMode="auto">
          <a:xfrm>
            <a:off x="1691680" y="5157192"/>
            <a:ext cx="7215187" cy="709612"/>
          </a:xfrm>
          <a:prstGeom prst="roundRect">
            <a:avLst>
              <a:gd name="adj" fmla="val 12495"/>
            </a:avLst>
          </a:prstGeom>
          <a:noFill/>
          <a:ln w="2540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lIns="92075" tIns="46038" rIns="92075" bIns="46038">
            <a:spAutoFit/>
          </a:bodyPr>
          <a:lstStyle/>
          <a:p>
            <a:pPr algn="l" rtl="0"/>
            <a:r>
              <a:rPr lang="it-IT" sz="1800" b="0" i="1" u="none" dirty="0">
                <a:latin typeface="Arial" charset="0"/>
              </a:rPr>
              <a:t>Qualunque modello scegliate, alla fine avrete il bisogno di arrivare a un caso </a:t>
            </a:r>
            <a:r>
              <a:rPr lang="it-IT" sz="1800" b="0" i="1" u="none" dirty="0" err="1">
                <a:latin typeface="Arial" charset="0"/>
              </a:rPr>
              <a:t>win</a:t>
            </a:r>
            <a:r>
              <a:rPr lang="it-IT" sz="1800" b="0" i="1" u="none" dirty="0">
                <a:latin typeface="Arial" charset="0"/>
              </a:rPr>
              <a:t> - </a:t>
            </a:r>
            <a:r>
              <a:rPr lang="it-IT" sz="1800" b="0" i="1" u="none" dirty="0" err="1">
                <a:latin typeface="Arial" charset="0"/>
              </a:rPr>
              <a:t>win</a:t>
            </a:r>
            <a:r>
              <a:rPr lang="it-IT" sz="1800" b="0" i="1" u="none" dirty="0">
                <a:latin typeface="Arial" charset="0"/>
              </a:rPr>
              <a:t> - </a:t>
            </a:r>
            <a:r>
              <a:rPr lang="it-IT" sz="1800" b="0" i="1" u="none" dirty="0" err="1">
                <a:latin typeface="Arial" charset="0"/>
              </a:rPr>
              <a:t>win</a:t>
            </a:r>
            <a:r>
              <a:rPr lang="it-IT" sz="1800" b="0" i="1" u="none" dirty="0">
                <a:latin typeface="Arial" charset="0"/>
              </a:rPr>
              <a:t> - ... con i principali contribuenti.</a:t>
            </a:r>
            <a:r>
              <a:rPr lang="it-IT" sz="1800" b="0" i="0" u="none" dirty="0">
                <a:latin typeface="Arial" charset="0"/>
              </a:rPr>
              <a:t> </a:t>
            </a:r>
          </a:p>
        </p:txBody>
      </p:sp>
    </p:spTree>
    <p:extLst>
      <p:ext uri="{BB962C8B-B14F-4D97-AF65-F5344CB8AC3E}">
        <p14:creationId xmlns:p14="http://schemas.microsoft.com/office/powerpoint/2010/main" xmlns="" val="2097254788"/>
      </p:ext>
    </p:extLst>
  </p:cSld>
  <p:clrMapOvr>
    <a:masterClrMapping/>
  </p:clrMapOvr>
  <p:transition advTm="95543"/>
  <p:timing>
    <p:tnLst>
      <p:par>
        <p:cTn id="1" dur="indefinite" restart="never" nodeType="tmRoot"/>
      </p:par>
    </p:tnLst>
  </p:timing>
</p:sld>
</file>

<file path=ppt/theme/theme1.xml><?xml version="1.0" encoding="utf-8"?>
<a:theme xmlns:a="http://schemas.openxmlformats.org/drawingml/2006/main" name="1_Leere Präsentation">
  <a:themeElements>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ere Präsentation">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TotalTime>
  <Words>2514</Words>
  <Application>Microsoft Office PowerPoint</Application>
  <PresentationFormat>Presentazione su schermo (4:3)</PresentationFormat>
  <Paragraphs>219</Paragraphs>
  <Slides>19</Slides>
  <Notes>19</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1_Leere Präsentation</vt:lpstr>
      <vt:lpstr>Unità 4:EMPOWERMENT DA AMBIENTI DI APPRENDIMENTO ORGANIZZATIVO </vt:lpstr>
      <vt:lpstr>Obiettivi di apprendimento</vt:lpstr>
      <vt:lpstr>Principi</vt:lpstr>
      <vt:lpstr>Case study - Gestione dell’innovazione</vt:lpstr>
      <vt:lpstr>Modelli per comprendere le diverse culture</vt:lpstr>
      <vt:lpstr>Modelli per comprendere le diverse culture</vt:lpstr>
      <vt:lpstr>Giochi per imparare l’apertura</vt:lpstr>
      <vt:lpstr>Giochi per imparare l’apertura</vt:lpstr>
      <vt:lpstr>Utilizzate il win-win per creare partenariati di fiducia</vt:lpstr>
      <vt:lpstr>Intelligenza emotiva</vt:lpstr>
      <vt:lpstr>Case Study – il ricercatore infonde fiducia  Network in un team di apprendimento</vt:lpstr>
      <vt:lpstr>Case Study – il ricercatore infonde fiducia  Network in un team di apprendimento</vt:lpstr>
      <vt:lpstr>Case Study – il ricercatore infonde fiducia  Network in un team di apprendimento</vt:lpstr>
      <vt:lpstr>Case Study – il ricercatore infonde fiducia  Network in un team di apprendimento</vt:lpstr>
      <vt:lpstr>Case Study – il ricercatore infonde fiducia  Network in un team di apprendimento</vt:lpstr>
      <vt:lpstr>Case Study – il ricercatore infonde fiducia  Network in un team di apprendimento</vt:lpstr>
      <vt:lpstr>Riepilogo</vt:lpstr>
      <vt:lpstr>Riferimenti</vt:lpstr>
      <vt:lpstr>Riferimenti agli Autori</vt:lpstr>
    </vt:vector>
  </TitlesOfParts>
  <Manager>Andreas Riel</Manager>
  <Company>EMIRAcle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SafEUr Training Material Template</dc:title>
  <dc:subject>SafEUr</dc:subject>
  <dc:creator>SafEUr Project Team</dc:creator>
  <cp:keywords>SafEUr</cp:keywords>
  <cp:lastModifiedBy>MonicaP</cp:lastModifiedBy>
  <cp:revision>806</cp:revision>
  <dcterms:created xsi:type="dcterms:W3CDTF">2003-10-31T14:06:45Z</dcterms:created>
  <dcterms:modified xsi:type="dcterms:W3CDTF">2014-06-27T16:39:56Z</dcterms:modified>
  <cp:category>Template</cp:category>
  <cp:contentStatus>Reviewed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elease">
    <vt:lpwstr>2</vt:lpwstr>
  </property>
  <property fmtid="{D5CDD505-2E9C-101B-9397-08002B2CF9AE}" pid="3" name="Version">
    <vt:lpwstr>2</vt:lpwstr>
  </property>
</Properties>
</file>